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346" r:id="rId3"/>
    <p:sldId id="285" r:id="rId4"/>
    <p:sldId id="350" r:id="rId5"/>
    <p:sldId id="288" r:id="rId6"/>
    <p:sldId id="286" r:id="rId7"/>
    <p:sldId id="289" r:id="rId8"/>
    <p:sldId id="330" r:id="rId9"/>
    <p:sldId id="351" r:id="rId10"/>
    <p:sldId id="272" r:id="rId11"/>
    <p:sldId id="273" r:id="rId12"/>
    <p:sldId id="274" r:id="rId13"/>
    <p:sldId id="347" r:id="rId14"/>
    <p:sldId id="352" r:id="rId15"/>
    <p:sldId id="355" r:id="rId16"/>
    <p:sldId id="263" r:id="rId17"/>
    <p:sldId id="264" r:id="rId18"/>
    <p:sldId id="333" r:id="rId19"/>
    <p:sldId id="296" r:id="rId20"/>
    <p:sldId id="338" r:id="rId21"/>
    <p:sldId id="279" r:id="rId22"/>
    <p:sldId id="277" r:id="rId23"/>
    <p:sldId id="281" r:id="rId24"/>
    <p:sldId id="284" r:id="rId25"/>
    <p:sldId id="363" r:id="rId26"/>
    <p:sldId id="278" r:id="rId27"/>
    <p:sldId id="367" r:id="rId28"/>
    <p:sldId id="349" r:id="rId29"/>
    <p:sldId id="372" r:id="rId30"/>
    <p:sldId id="366" r:id="rId31"/>
    <p:sldId id="364" r:id="rId32"/>
    <p:sldId id="348" r:id="rId33"/>
    <p:sldId id="357" r:id="rId34"/>
    <p:sldId id="356" r:id="rId35"/>
    <p:sldId id="268" r:id="rId36"/>
    <p:sldId id="365" r:id="rId37"/>
    <p:sldId id="336" r:id="rId38"/>
    <p:sldId id="368" r:id="rId39"/>
    <p:sldId id="339" r:id="rId40"/>
    <p:sldId id="335" r:id="rId41"/>
    <p:sldId id="369" r:id="rId42"/>
    <p:sldId id="370" r:id="rId43"/>
    <p:sldId id="358" r:id="rId44"/>
    <p:sldId id="344" r:id="rId45"/>
    <p:sldId id="361" r:id="rId46"/>
    <p:sldId id="362" r:id="rId47"/>
    <p:sldId id="312" r:id="rId48"/>
    <p:sldId id="314" r:id="rId49"/>
    <p:sldId id="313" r:id="rId50"/>
    <p:sldId id="371" r:id="rId51"/>
    <p:sldId id="305" r:id="rId52"/>
    <p:sldId id="258" r:id="rId53"/>
    <p:sldId id="302" r:id="rId54"/>
    <p:sldId id="317" r:id="rId55"/>
    <p:sldId id="318" r:id="rId56"/>
    <p:sldId id="319" r:id="rId57"/>
    <p:sldId id="320" r:id="rId58"/>
    <p:sldId id="326" r:id="rId59"/>
    <p:sldId id="321" r:id="rId60"/>
    <p:sldId id="359" r:id="rId61"/>
    <p:sldId id="360" r:id="rId62"/>
    <p:sldId id="325" r:id="rId63"/>
    <p:sldId id="309" r:id="rId64"/>
    <p:sldId id="301" r:id="rId65"/>
    <p:sldId id="300" r:id="rId66"/>
    <p:sldId id="324" r:id="rId67"/>
    <p:sldId id="327" r:id="rId68"/>
    <p:sldId id="266" r:id="rId69"/>
    <p:sldId id="259" r:id="rId70"/>
    <p:sldId id="297" r:id="rId71"/>
    <p:sldId id="260" r:id="rId72"/>
    <p:sldId id="26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1"/>
    <a:srgbClr val="215F9A"/>
    <a:srgbClr val="FF2600"/>
    <a:srgbClr val="8A2C2A"/>
    <a:srgbClr val="B24814"/>
    <a:srgbClr val="F9C300"/>
    <a:srgbClr val="FF9300"/>
    <a:srgbClr val="C65BCC"/>
    <a:srgbClr val="0872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7"/>
    <p:restoredTop sz="94614"/>
  </p:normalViewPr>
  <p:slideViewPr>
    <p:cSldViewPr snapToGrid="0">
      <p:cViewPr>
        <p:scale>
          <a:sx n="112" d="100"/>
          <a:sy n="112" d="100"/>
        </p:scale>
        <p:origin x="127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CCABD-025F-7448-BF01-5E664CB494DC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EC833-504E-884B-BFB0-1981575A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3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EC833-504E-884B-BFB0-1981575AC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2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EE89-5548-B6C6-4F1C-2EC0DCE2A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0BF5B-216A-9B58-DCFE-B5EE4B71A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4AD34-3186-981F-63C0-3D03ABAF7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9217-D010-A8EA-E1E7-0FFE7988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3116-802B-AD0C-F398-3A2307F6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4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C6615-0981-D059-2C03-F3E9447A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6AFDD-4B50-2E87-4590-24DB7A34A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225E9-FC8C-10A1-EED1-DFC3AAEF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D8E9-234D-44CF-1491-53728ADB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2345-9E0B-55D1-5CA9-C5F07862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D92D3-480E-0B47-4A25-6D17157E1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53D49-4B98-CA1C-28D4-8B366B6A2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9BF7-F1CC-1EC6-EDAE-CD28FFB8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43EDC-7908-B8AC-919F-9F397097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C74D6-BF51-24AE-D4CD-10AC4993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0D6D-8361-F834-8815-6A7B156E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EDD0-22BA-E89D-664D-15F73BA56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FC834-5BEF-8027-B754-4691F6B2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0B62D-8003-35EF-8BFC-FE1BF2D99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14C9D-3C8B-9D6F-9E8C-49709BA4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4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2969-CDBA-5880-33B7-803DEBE4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1FBA1-4AE4-0A70-607D-50813E23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5C60E-C5A0-0C6B-0955-2CEE63B1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FF82C-7CB8-6002-D669-E661B0FA9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B426-50DA-1BA1-BF9F-A3B1DDEC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80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BD67-B286-C48F-50C6-16C16313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05FA-43E9-0793-9E5D-D76D81918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40E94-6AD1-AACB-F800-32CB57340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8916A-4879-17D3-F7BD-6C4155CF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A2F46-1458-C3F3-1D66-E36259587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9388F-F92E-F12D-356C-3AA71F25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D226-954C-9525-C114-4809C479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7BFE4-B4F5-3DE0-A668-C9EF52332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53F4D-FE76-5818-C6B0-13DFD0A2B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322BC-311D-C810-127D-EA2AD1832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6DBC7-1B81-130E-6584-8F216AB55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C9098-ABE6-C239-4FE0-EF6BCD8C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1DF98-5387-C07E-440C-42543802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E057B-F722-E8A6-24CA-E6FAF4E6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2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688B-F30B-2503-D31E-8EF64A24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49728-0B22-AFD0-0CA7-8349E95D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DAE8D-DA56-98C3-B5A9-9EB1C1B8A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02E4-487D-9E96-84AB-A42FE7CC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3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9DA8B-5082-603F-D32E-D73D4C20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65FFA-D567-FB6B-59D3-48794CB2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F9513-49E9-E657-17C7-ABA53251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0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CC4F-635F-4E74-4765-A9655296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4E4AF-CD7D-7BB0-8B88-82ADAE0C0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8DCC1-EAA4-4243-A412-54E5F5B8E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50848-BBF0-E9A2-A3AE-73924BD5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0947E-65E2-48E9-CD09-E15798AC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C17B2-2884-CAC1-5A79-1CD962452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1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7BE9A-BB0C-ECF6-9183-95C1517F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4D6866-DF46-8C51-480B-271747777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5D9BF-978E-7520-6E3A-351CB8DA9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C84E-1462-1DDF-8E52-58BDB1D5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5A706-5BA1-0EFA-F4FB-CA1A1D05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3D03-39B6-3FBD-D5A0-D1F529A4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7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1AA6F-4C05-68F3-0663-5216C896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A6E87-00B5-CB94-1CD8-3EF9E617B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1F472-96CD-F31C-ED04-A81C27A5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299C50-0B73-9D4F-8872-65AFC8530AD4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1C0A4-1FAB-37A2-9249-6DF17BEA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B8A14-1DC4-6180-5A5F-F32E8A69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076FA7-301C-614A-888B-8B8692A7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3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cikit-learn.org/stable/modules/linear_model.html#linear-mod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ear_predictor_functio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2342-A872-A9B9-3797-A9865487B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907F6-7742-BBFB-D970-B4F5CBCAC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2D4ED-6000-C1FF-ED68-DF046F59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ighly accurate protein structure prediction with AlphaFold | Nature">
            <a:extLst>
              <a:ext uri="{FF2B5EF4-FFF2-40B4-BE49-F238E27FC236}">
                <a16:creationId xmlns:a16="http://schemas.microsoft.com/office/drawing/2014/main" id="{FFA97C24-9C6B-4579-B206-F167F68F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45" y="1355021"/>
            <a:ext cx="8208716" cy="525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D23F48-D744-8D85-3F6A-2B32B873FB77}"/>
              </a:ext>
            </a:extLst>
          </p:cNvPr>
          <p:cNvSpPr txBox="1">
            <a:spLocks/>
          </p:cNvSpPr>
          <p:nvPr/>
        </p:nvSpPr>
        <p:spPr>
          <a:xfrm>
            <a:off x="691445" y="243947"/>
            <a:ext cx="7058378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AlphaFold</a:t>
            </a:r>
          </a:p>
        </p:txBody>
      </p:sp>
    </p:spTree>
    <p:extLst>
      <p:ext uri="{BB962C8B-B14F-4D97-AF65-F5344CB8AC3E}">
        <p14:creationId xmlns:p14="http://schemas.microsoft.com/office/powerpoint/2010/main" val="223454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9065-B493-DD6D-D13F-828D5F6B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E1320-6A50-4D55-3E77-999E46F6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20098"/>
            <a:ext cx="7309594" cy="49623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A39E4F-622A-F45E-DD9B-7F3CC445C25A}"/>
              </a:ext>
            </a:extLst>
          </p:cNvPr>
          <p:cNvSpPr txBox="1">
            <a:spLocks/>
          </p:cNvSpPr>
          <p:nvPr/>
        </p:nvSpPr>
        <p:spPr>
          <a:xfrm>
            <a:off x="397674" y="253404"/>
            <a:ext cx="7058378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GraphCast</a:t>
            </a:r>
            <a:endParaRPr lang="en-US" sz="4800" dirty="0">
              <a:solidFill>
                <a:schemeClr val="accent1"/>
              </a:solidFill>
              <a:latin typeface="Aharoni" panose="02010803020104030203" pitchFamily="2" charset="-79"/>
              <a:ea typeface="MesloLGSDZ Nerd Font Propo" panose="020B0609030804020204" pitchFamily="49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692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BBAAC-EC6D-F010-5915-3D11B3371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499" y="1934528"/>
            <a:ext cx="5198501" cy="3693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40C356-CC76-6842-FFD2-90E10983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" y="1306651"/>
            <a:ext cx="7058378" cy="43239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BEBF46-8904-7996-0A89-204D4368F88B}"/>
              </a:ext>
            </a:extLst>
          </p:cNvPr>
          <p:cNvSpPr txBox="1">
            <a:spLocks/>
          </p:cNvSpPr>
          <p:nvPr/>
        </p:nvSpPr>
        <p:spPr>
          <a:xfrm>
            <a:off x="397674" y="360084"/>
            <a:ext cx="7058378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Particle Transformer</a:t>
            </a:r>
          </a:p>
        </p:txBody>
      </p:sp>
    </p:spTree>
    <p:extLst>
      <p:ext uri="{BB962C8B-B14F-4D97-AF65-F5344CB8AC3E}">
        <p14:creationId xmlns:p14="http://schemas.microsoft.com/office/powerpoint/2010/main" val="1434982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4C1A-3FA2-5413-8FF6-AD41FFB63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97182-877B-9DF8-A951-41618AEF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036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High-dimensional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Highly structured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 laws provide constraints and correlations</a:t>
            </a:r>
          </a:p>
        </p:txBody>
      </p:sp>
      <p:pic>
        <p:nvPicPr>
          <p:cNvPr id="20482" name="Picture 2" descr="WebGL Fluid Simulation' where you can freely create colorful light vortices  on the browser and observe the movement of the fluid - GIGAZINE">
            <a:extLst>
              <a:ext uri="{FF2B5EF4-FFF2-40B4-BE49-F238E27FC236}">
                <a16:creationId xmlns:a16="http://schemas.microsoft.com/office/drawing/2014/main" id="{98BA4133-6A42-A59B-DE93-E9CD0F0C3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13"/>
          <a:stretch/>
        </p:blipFill>
        <p:spPr bwMode="auto">
          <a:xfrm>
            <a:off x="5815584" y="-2130028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ATLAS Event Displays: Higgs boson decaying to two b-quarks - CERN Document  Server">
            <a:extLst>
              <a:ext uri="{FF2B5EF4-FFF2-40B4-BE49-F238E27FC236}">
                <a16:creationId xmlns:a16="http://schemas.microsoft.com/office/drawing/2014/main" id="{422EECD6-2E6B-532A-F86D-0DD08C4D4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b="23041"/>
          <a:stretch/>
        </p:blipFill>
        <p:spPr bwMode="auto">
          <a:xfrm>
            <a:off x="5815584" y="3426398"/>
            <a:ext cx="6431089" cy="3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200E1-D453-8348-5AA6-CD9F8BB3EE9C}"/>
              </a:ext>
            </a:extLst>
          </p:cNvPr>
          <p:cNvSpPr txBox="1">
            <a:spLocks/>
          </p:cNvSpPr>
          <p:nvPr/>
        </p:nvSpPr>
        <p:spPr>
          <a:xfrm>
            <a:off x="397674" y="436284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Physical Science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12326-075A-A4D6-8FCA-A2D911D974F9}"/>
              </a:ext>
            </a:extLst>
          </p:cNvPr>
          <p:cNvSpPr txBox="1"/>
          <p:nvPr/>
        </p:nvSpPr>
        <p:spPr>
          <a:xfrm>
            <a:off x="5151120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7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E94A-D01B-AF2B-DA5F-BAD3ACC9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handle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96B7-FADC-CC51-1D5D-232577CD1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numerical computation software</a:t>
            </a:r>
          </a:p>
          <a:p>
            <a:r>
              <a:rPr lang="en-US" dirty="0" err="1"/>
              <a:t>Optimised</a:t>
            </a:r>
            <a:r>
              <a:rPr lang="en-US" dirty="0"/>
              <a:t> computing architecture </a:t>
            </a:r>
          </a:p>
          <a:p>
            <a:r>
              <a:rPr lang="en-US" dirty="0"/>
              <a:t>Easy-to-use ML frameworks?</a:t>
            </a:r>
          </a:p>
        </p:txBody>
      </p:sp>
    </p:spTree>
    <p:extLst>
      <p:ext uri="{BB962C8B-B14F-4D97-AF65-F5344CB8AC3E}">
        <p14:creationId xmlns:p14="http://schemas.microsoft.com/office/powerpoint/2010/main" val="68787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6695-63BE-018F-7581-E9585382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087D-5D4B-D3DB-0C26-077D2BD32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BF707-C490-9BC4-5872-DA03D6F21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– simple to use for simple, not so deep problems</a:t>
            </a:r>
          </a:p>
          <a:p>
            <a:r>
              <a:rPr lang="en-US" dirty="0" err="1"/>
              <a:t>Tensorflow</a:t>
            </a:r>
            <a:r>
              <a:rPr lang="en-US" dirty="0"/>
              <a:t> – from Google, initially static computation graph, less clear syntax. </a:t>
            </a:r>
            <a:r>
              <a:rPr lang="en-US" dirty="0" err="1"/>
              <a:t>Keras</a:t>
            </a:r>
            <a:r>
              <a:rPr lang="en-US" dirty="0"/>
              <a:t> wrapper for building simple NNs</a:t>
            </a:r>
          </a:p>
          <a:p>
            <a:r>
              <a:rPr lang="en-US" dirty="0" err="1"/>
              <a:t>PyTorch</a:t>
            </a:r>
            <a:r>
              <a:rPr lang="en-US" dirty="0"/>
              <a:t> – from Facebook, dynamic computation graph, now more common in research. </a:t>
            </a:r>
          </a:p>
          <a:p>
            <a:r>
              <a:rPr lang="en-US" dirty="0"/>
              <a:t>Jax – from Google, less oriented towards NNs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dirty="0" err="1"/>
              <a:t>primarly</a:t>
            </a:r>
            <a:r>
              <a:rPr lang="en-US" dirty="0"/>
              <a:t> use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3AF47B-5598-39E2-833F-8AE680DE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ML Python Frameworks</a:t>
            </a:r>
          </a:p>
        </p:txBody>
      </p:sp>
    </p:spTree>
    <p:extLst>
      <p:ext uri="{BB962C8B-B14F-4D97-AF65-F5344CB8AC3E}">
        <p14:creationId xmlns:p14="http://schemas.microsoft.com/office/powerpoint/2010/main" val="24971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267A54-0AD1-449B-BF23-972ADB432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Tensors compatible with GPUs</a:t>
            </a:r>
          </a:p>
          <a:p>
            <a:r>
              <a:rPr lang="en-US" dirty="0" err="1"/>
              <a:t>Autograd</a:t>
            </a:r>
            <a:r>
              <a:rPr lang="en-US" dirty="0"/>
              <a:t> for automatic differentiation</a:t>
            </a:r>
          </a:p>
          <a:p>
            <a:r>
              <a:rPr lang="en-US" dirty="0"/>
              <a:t>Dynamic computation graph</a:t>
            </a:r>
          </a:p>
        </p:txBody>
      </p:sp>
      <p:pic>
        <p:nvPicPr>
          <p:cNvPr id="5122" name="Picture 2" descr="torch · PyPI">
            <a:extLst>
              <a:ext uri="{FF2B5EF4-FFF2-40B4-BE49-F238E27FC236}">
                <a16:creationId xmlns:a16="http://schemas.microsoft.com/office/drawing/2014/main" id="{CF02955F-5069-7DC9-D6D2-A9F84702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5" y="644208"/>
            <a:ext cx="5907085" cy="11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01. PyTorch Workflow Fundamentals - Zero to Mastery Learn PyTorch for Deep  Learning">
            <a:extLst>
              <a:ext uri="{FF2B5EF4-FFF2-40B4-BE49-F238E27FC236}">
                <a16:creationId xmlns:a16="http://schemas.microsoft.com/office/drawing/2014/main" id="{A7E82141-73EA-75A2-7036-5FC25E35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3986726"/>
            <a:ext cx="7493000" cy="268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81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78F9-6CFD-7FBB-EC91-B48E3964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DB70C-695A-778C-759C-4031AD4FA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19" y="1825625"/>
            <a:ext cx="512587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think “arrays” which can be processed on GPUs…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Parallelised</a:t>
            </a:r>
            <a:r>
              <a:rPr lang="en-US" dirty="0"/>
              <a:t> operations – no for loops here</a:t>
            </a:r>
          </a:p>
        </p:txBody>
      </p:sp>
      <p:pic>
        <p:nvPicPr>
          <p:cNvPr id="30722" name="Picture 2" descr="What are Tensors in Deep Learning?">
            <a:extLst>
              <a:ext uri="{FF2B5EF4-FFF2-40B4-BE49-F238E27FC236}">
                <a16:creationId xmlns:a16="http://schemas.microsoft.com/office/drawing/2014/main" id="{B3D9818A-20E9-CFFB-77C4-2B5468E9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57" y="1825625"/>
            <a:ext cx="5727510" cy="322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21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7C3F-FB32-8AE1-3FF1-14EDA007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Activity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9F8D-1476-2898-490D-73D62A392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Designed to introduce </a:t>
            </a:r>
            <a:r>
              <a:rPr lang="en-US" dirty="0" err="1"/>
              <a:t>PyTorch</a:t>
            </a:r>
            <a:r>
              <a:rPr lang="en-US" dirty="0"/>
              <a:t> and working with tensors</a:t>
            </a:r>
          </a:p>
          <a:p>
            <a:pPr marL="0" indent="0">
              <a:buNone/>
            </a:pPr>
            <a:r>
              <a:rPr lang="en-US" dirty="0"/>
              <a:t>This should take 20 minutes</a:t>
            </a:r>
          </a:p>
        </p:txBody>
      </p:sp>
    </p:spTree>
    <p:extLst>
      <p:ext uri="{BB962C8B-B14F-4D97-AF65-F5344CB8AC3E}">
        <p14:creationId xmlns:p14="http://schemas.microsoft.com/office/powerpoint/2010/main" val="4076660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BB8B4-0A4D-3AA7-E973-9E49BC3C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AF3E-782A-4D36-6F5C-B45286DE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610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Structure 1: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Torch tensors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(scikit-learn &amp;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(scikit-learn &amp;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4F9318-45C3-A334-1ED7-1E33DB0970C3}"/>
              </a:ext>
            </a:extLst>
          </p:cNvPr>
          <p:cNvSpPr txBox="1">
            <a:spLocks/>
          </p:cNvSpPr>
          <p:nvPr/>
        </p:nvSpPr>
        <p:spPr>
          <a:xfrm>
            <a:off x="6243320" y="1825625"/>
            <a:ext cx="3561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Structure 2: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Dataset+scikit-learn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Torch tensors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in </a:t>
            </a:r>
            <a:r>
              <a:rPr lang="en-US" dirty="0" err="1"/>
              <a:t>PyTorch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in </a:t>
            </a:r>
            <a:r>
              <a:rPr lang="en-US" dirty="0" err="1"/>
              <a:t>PyTorch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7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1BB1-ABE4-B7C9-1EAB-AFE3C8F0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7AAE-F752-639F-20A4-BC6C95362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examples</a:t>
            </a:r>
          </a:p>
          <a:p>
            <a:r>
              <a:rPr lang="en-US" dirty="0"/>
              <a:t>Correlated features</a:t>
            </a:r>
          </a:p>
          <a:p>
            <a:r>
              <a:rPr lang="en-US" dirty="0"/>
              <a:t>Quality </a:t>
            </a:r>
          </a:p>
          <a:p>
            <a:r>
              <a:rPr lang="en-US" dirty="0"/>
              <a:t>Diversity</a:t>
            </a:r>
          </a:p>
          <a:p>
            <a:r>
              <a:rPr lang="en-US" dirty="0"/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3995691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A3E29-2707-830F-B5E7-507FF3FF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4" y="2345333"/>
            <a:ext cx="6478386" cy="35415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BAE263-4FAA-7699-A281-A4EF737EA1FB}"/>
              </a:ext>
            </a:extLst>
          </p:cNvPr>
          <p:cNvGrpSpPr/>
          <p:nvPr/>
        </p:nvGrpSpPr>
        <p:grpSpPr>
          <a:xfrm>
            <a:off x="6833062" y="997526"/>
            <a:ext cx="5162204" cy="5162204"/>
            <a:chOff x="2667000" y="0"/>
            <a:chExt cx="6858000" cy="6858000"/>
          </a:xfrm>
        </p:grpSpPr>
        <p:pic>
          <p:nvPicPr>
            <p:cNvPr id="6" name="Picture 2" descr="Gentoo Penguin Pygoscelis Papua Species | BirdLife DataZone">
              <a:extLst>
                <a:ext uri="{FF2B5EF4-FFF2-40B4-BE49-F238E27FC236}">
                  <a16:creationId xmlns:a16="http://schemas.microsoft.com/office/drawing/2014/main" id="{8ACF5ED8-7D21-E8A3-3F48-6337BD64C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F34F93-0E9B-2FD6-D3B8-B5676A7BDF71}"/>
                </a:ext>
              </a:extLst>
            </p:cNvPr>
            <p:cNvCxnSpPr/>
            <p:nvPr/>
          </p:nvCxnSpPr>
          <p:spPr>
            <a:xfrm>
              <a:off x="6942667" y="2325511"/>
              <a:ext cx="1298222" cy="1817511"/>
            </a:xfrm>
            <a:prstGeom prst="straightConnector1">
              <a:avLst/>
            </a:prstGeom>
            <a:ln w="76200">
              <a:solidFill>
                <a:srgbClr val="087275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F2C3911-C7D1-2F11-B182-5BC3B033C51A}"/>
                </a:ext>
              </a:extLst>
            </p:cNvPr>
            <p:cNvCxnSpPr>
              <a:cxnSpLocks/>
            </p:cNvCxnSpPr>
            <p:nvPr/>
          </p:nvCxnSpPr>
          <p:spPr>
            <a:xfrm>
              <a:off x="4086577" y="1275644"/>
              <a:ext cx="880534" cy="79022"/>
            </a:xfrm>
            <a:prstGeom prst="straightConnector1">
              <a:avLst/>
            </a:prstGeom>
            <a:ln w="76200">
              <a:solidFill>
                <a:srgbClr val="087275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A2E085D-15C2-0ADB-DAE1-D5386254A5C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955" y="835377"/>
              <a:ext cx="276578" cy="423333"/>
            </a:xfrm>
            <a:prstGeom prst="straightConnector1">
              <a:avLst/>
            </a:prstGeom>
            <a:ln w="76200">
              <a:solidFill>
                <a:srgbClr val="087275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7225CFF-045D-A70D-3481-93678294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Example dataset</a:t>
            </a:r>
          </a:p>
        </p:txBody>
      </p:sp>
    </p:spTree>
    <p:extLst>
      <p:ext uri="{BB962C8B-B14F-4D97-AF65-F5344CB8AC3E}">
        <p14:creationId xmlns:p14="http://schemas.microsoft.com/office/powerpoint/2010/main" val="390260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DF63-6B2B-512F-D5AC-D8A8BF05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BE0A4-93E8-0F71-6B11-7D0D6529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AD31E-68C6-E214-D5D0-4936E05B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9" y="83125"/>
            <a:ext cx="7772400" cy="6676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FE824-32E1-F8D8-4225-5D809686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90" y="4269959"/>
            <a:ext cx="4066310" cy="22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50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43898-04BB-FE1E-34BD-CD83783A1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66258-6CAA-5A5F-3972-72F2622119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64869" y="83125"/>
            <a:ext cx="7772400" cy="6676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B5D60-3C27-DA6F-F797-2F26FF4985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7287490" y="4269959"/>
            <a:ext cx="4066310" cy="2222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411B2-D89B-E3B3-2C26-C777C160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579" y="365125"/>
            <a:ext cx="5509953" cy="4216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E7B05-B01A-F7DA-DA7A-8A40F3388FDD}"/>
              </a:ext>
            </a:extLst>
          </p:cNvPr>
          <p:cNvCxnSpPr>
            <a:cxnSpLocks/>
          </p:cNvCxnSpPr>
          <p:nvPr/>
        </p:nvCxnSpPr>
        <p:spPr>
          <a:xfrm flipH="1">
            <a:off x="4550229" y="365125"/>
            <a:ext cx="1233350" cy="44899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B79E6C-F3C2-EB2B-E876-33213BA49BB3}"/>
              </a:ext>
            </a:extLst>
          </p:cNvPr>
          <p:cNvCxnSpPr>
            <a:cxnSpLocks/>
          </p:cNvCxnSpPr>
          <p:nvPr/>
        </p:nvCxnSpPr>
        <p:spPr>
          <a:xfrm flipH="1">
            <a:off x="5326743" y="4581207"/>
            <a:ext cx="5966789" cy="135513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F56CF5D-C86F-551D-B26B-2CA15EAD0E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55209" t="70819" r="33494" b="12986"/>
          <a:stretch/>
        </p:blipFill>
        <p:spPr>
          <a:xfrm>
            <a:off x="4550229" y="4855031"/>
            <a:ext cx="878115" cy="10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5FBF-2F93-FFCD-3F77-46D82950B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A3492D8-3E78-2B7B-0CBD-49EFBEB44F6E}"/>
              </a:ext>
            </a:extLst>
          </p:cNvPr>
          <p:cNvGrpSpPr/>
          <p:nvPr/>
        </p:nvGrpSpPr>
        <p:grpSpPr>
          <a:xfrm>
            <a:off x="6435273" y="1684348"/>
            <a:ext cx="5164207" cy="3951525"/>
            <a:chOff x="6608692" y="1231900"/>
            <a:chExt cx="5164207" cy="39515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008DBE-7023-015C-15AF-DA044C91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8692" y="1231900"/>
              <a:ext cx="5164207" cy="39515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69C2C25-6CFA-0DF7-5129-69DB03D97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200" y="1866900"/>
              <a:ext cx="3175000" cy="232410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ACC96811-F37D-2024-0916-E1A6DD18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74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Regression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9A8BFC-79A6-9FFF-AA6C-A73CEC409D5A}"/>
              </a:ext>
            </a:extLst>
          </p:cNvPr>
          <p:cNvSpPr txBox="1">
            <a:spLocks/>
          </p:cNvSpPr>
          <p:nvPr/>
        </p:nvSpPr>
        <p:spPr>
          <a:xfrm>
            <a:off x="1048796" y="1518254"/>
            <a:ext cx="4597400" cy="42837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Predicting numerical data</a:t>
            </a: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  <a:p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How heavy is a penguin with this length of flipper?</a:t>
            </a:r>
          </a:p>
          <a:p>
            <a:endParaRPr lang="en-US" sz="1800" i="1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The outputs are continuous</a:t>
            </a:r>
          </a:p>
        </p:txBody>
      </p:sp>
    </p:spTree>
    <p:extLst>
      <p:ext uri="{BB962C8B-B14F-4D97-AF65-F5344CB8AC3E}">
        <p14:creationId xmlns:p14="http://schemas.microsoft.com/office/powerpoint/2010/main" val="3602189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C187A-9F9C-1100-94AE-840688F8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53C1F9-EE36-A047-55BE-C716207DD461}"/>
              </a:ext>
            </a:extLst>
          </p:cNvPr>
          <p:cNvGrpSpPr/>
          <p:nvPr/>
        </p:nvGrpSpPr>
        <p:grpSpPr>
          <a:xfrm>
            <a:off x="6865580" y="1909410"/>
            <a:ext cx="5164207" cy="3951525"/>
            <a:chOff x="6608692" y="1231900"/>
            <a:chExt cx="5164207" cy="39515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B5797B-571D-1D6E-733F-381F103B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8692" y="1231900"/>
              <a:ext cx="5164207" cy="395152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210A6DC-810A-AB69-1F21-66F253856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200" y="1866900"/>
              <a:ext cx="3175000" cy="232410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3036087F-53AA-531C-09FA-ABF08F40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94"/>
            <a:ext cx="52578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Regression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474AB7-4CC4-B186-BD83-E392C02A2173}"/>
              </a:ext>
            </a:extLst>
          </p:cNvPr>
          <p:cNvSpPr txBox="1">
            <a:spLocks/>
          </p:cNvSpPr>
          <p:nvPr/>
        </p:nvSpPr>
        <p:spPr>
          <a:xfrm>
            <a:off x="937026" y="1165183"/>
            <a:ext cx="5257800" cy="14884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A simple type of regression we will 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4495D-16ED-53A9-3AF2-5184295B2AA7}"/>
              </a:ext>
            </a:extLst>
          </p:cNvPr>
          <p:cNvSpPr txBox="1"/>
          <p:nvPr/>
        </p:nvSpPr>
        <p:spPr>
          <a:xfrm>
            <a:off x="406609" y="2963994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Vector of target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11441-845B-91AC-6A65-8E63C3EC505E}"/>
              </a:ext>
            </a:extLst>
          </p:cNvPr>
          <p:cNvSpPr txBox="1"/>
          <p:nvPr/>
        </p:nvSpPr>
        <p:spPr>
          <a:xfrm>
            <a:off x="2629633" y="2975603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Vector of input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E35DE-F205-70D5-6853-880D3750071A}"/>
              </a:ext>
            </a:extLst>
          </p:cNvPr>
          <p:cNvSpPr txBox="1"/>
          <p:nvPr/>
        </p:nvSpPr>
        <p:spPr>
          <a:xfrm>
            <a:off x="2663231" y="5143018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Parameters to find (learn)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EAFAD-335E-8F0B-76A1-283FB1EF8974}"/>
              </a:ext>
            </a:extLst>
          </p:cNvPr>
          <p:cNvSpPr txBox="1"/>
          <p:nvPr/>
        </p:nvSpPr>
        <p:spPr>
          <a:xfrm>
            <a:off x="4608958" y="2944293"/>
            <a:ext cx="160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  <a:cs typeface="Courier New" panose="02070309020205020404" pitchFamily="49" charset="0"/>
              </a:rPr>
              <a:t>Vector of errors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FA2641-86E3-F3FB-3EB1-EE02A4003980}"/>
              </a:ext>
            </a:extLst>
          </p:cNvPr>
          <p:cNvCxnSpPr/>
          <p:nvPr/>
        </p:nvCxnSpPr>
        <p:spPr>
          <a:xfrm flipV="1">
            <a:off x="8440617" y="3905269"/>
            <a:ext cx="0" cy="731659"/>
          </a:xfrm>
          <a:prstGeom prst="straightConnector1">
            <a:avLst/>
          </a:prstGeom>
          <a:ln w="38100">
            <a:solidFill>
              <a:srgbClr val="8A2C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28AD463-78DC-AC93-9B84-595E29770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46" y="3936777"/>
            <a:ext cx="4956386" cy="9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58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8D50F-8807-26A8-129F-81C1DFFC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576" y="1394435"/>
            <a:ext cx="6263693" cy="45966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6900E4-893D-218C-95FF-CA9831AA0E2F}"/>
              </a:ext>
            </a:extLst>
          </p:cNvPr>
          <p:cNvSpPr txBox="1">
            <a:spLocks/>
          </p:cNvSpPr>
          <p:nvPr/>
        </p:nvSpPr>
        <p:spPr>
          <a:xfrm>
            <a:off x="466411" y="365125"/>
            <a:ext cx="738135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Multiple Linear Regression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6FEA5C-CE95-4FBD-9B9C-0EAA35FA1233}"/>
              </a:ext>
            </a:extLst>
          </p:cNvPr>
          <p:cNvSpPr txBox="1">
            <a:spLocks/>
          </p:cNvSpPr>
          <p:nvPr/>
        </p:nvSpPr>
        <p:spPr>
          <a:xfrm>
            <a:off x="794233" y="1231545"/>
            <a:ext cx="5422343" cy="14884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Multiple inputs regress a single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9CDA7-5F8A-5D2D-CDB4-7A4AE4A7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1" y="2719998"/>
            <a:ext cx="6263693" cy="9447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6B312D-490B-ECA9-26EB-D728D45F5E45}"/>
              </a:ext>
            </a:extLst>
          </p:cNvPr>
          <p:cNvSpPr txBox="1">
            <a:spLocks/>
          </p:cNvSpPr>
          <p:nvPr/>
        </p:nvSpPr>
        <p:spPr>
          <a:xfrm>
            <a:off x="553082" y="3761258"/>
            <a:ext cx="5422343" cy="14884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For N inputs: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2D606-4381-EE39-0658-82C012774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91" y="4683211"/>
            <a:ext cx="4374667" cy="18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9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34A164-BECA-1A3C-71E1-D0A702BCCF63}"/>
              </a:ext>
            </a:extLst>
          </p:cNvPr>
          <p:cNvSpPr txBox="1">
            <a:spLocks/>
          </p:cNvSpPr>
          <p:nvPr/>
        </p:nvSpPr>
        <p:spPr>
          <a:xfrm>
            <a:off x="466411" y="365125"/>
            <a:ext cx="738135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Regression Analytic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C7BDD-7CA2-E5C8-A2F7-416E285B97AE}"/>
              </a:ext>
            </a:extLst>
          </p:cNvPr>
          <p:cNvSpPr txBox="1"/>
          <p:nvPr/>
        </p:nvSpPr>
        <p:spPr>
          <a:xfrm>
            <a:off x="8534400" y="766296"/>
            <a:ext cx="276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Optional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F5030-3067-DB49-5710-A37B654F8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5" y="1956832"/>
            <a:ext cx="4108450" cy="19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9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8B11EF-360D-193C-C043-99F62FE80F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75D82-3A31-2230-CDF9-9D734C82C253}"/>
              </a:ext>
            </a:extLst>
          </p:cNvPr>
          <p:cNvSpPr txBox="1">
            <a:spLocks/>
          </p:cNvSpPr>
          <p:nvPr/>
        </p:nvSpPr>
        <p:spPr>
          <a:xfrm>
            <a:off x="681750" y="1287142"/>
            <a:ext cx="4597400" cy="42837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Predicting categorical data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  <a:p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Given these features, what species of penguin is this?</a:t>
            </a:r>
          </a:p>
          <a:p>
            <a:endParaRPr lang="en-US" sz="3200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3E382-BF1F-BC64-AA35-E507BA91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3256"/>
            <a:ext cx="5761750" cy="40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05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17AFE-AF76-9EB0-FD58-4879DF7B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F6EDCA-20E2-4CD0-305D-D980854DD49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BD59FA-0113-6DB2-3D39-2F21DBA147AF}"/>
              </a:ext>
            </a:extLst>
          </p:cNvPr>
          <p:cNvSpPr txBox="1">
            <a:spLocks/>
          </p:cNvSpPr>
          <p:nvPr/>
        </p:nvSpPr>
        <p:spPr>
          <a:xfrm>
            <a:off x="681750" y="1287142"/>
            <a:ext cx="4597400" cy="42837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Predicting categorical data</a:t>
            </a:r>
          </a:p>
          <a:p>
            <a:endParaRPr lang="en-US" sz="3200" dirty="0">
              <a:solidFill>
                <a:schemeClr val="bg2">
                  <a:lumMod val="50000"/>
                </a:schemeClr>
              </a:solidFill>
              <a:latin typeface="Helvetica" pitchFamily="2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  <a:p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Given these features, what species of penguin is this?</a:t>
            </a:r>
          </a:p>
          <a:p>
            <a:endParaRPr lang="en-US" sz="3200" i="1" dirty="0">
              <a:solidFill>
                <a:schemeClr val="bg2">
                  <a:lumMod val="50000"/>
                </a:schemeClr>
              </a:solidFill>
              <a:latin typeface="Helvetica" pitchFamily="2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0CCDA9-CC26-9BA0-0EF6-5570164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23256"/>
            <a:ext cx="5761750" cy="40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12C5-581C-1808-79F4-2B1EA059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05D5D-AEED-15E0-D31E-84D4A460D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Machine learning allows us to tackle problems by letting a solution be found organically, rather than engineering a specific algorithm</a:t>
            </a:r>
          </a:p>
          <a:p>
            <a:endParaRPr lang="en-US" dirty="0"/>
          </a:p>
          <a:p>
            <a:r>
              <a:rPr lang="en-US" dirty="0"/>
              <a:t>We don’t give explicit instructions</a:t>
            </a:r>
          </a:p>
          <a:p>
            <a:r>
              <a:rPr lang="en-US" dirty="0"/>
              <a:t>We feed a </a:t>
            </a:r>
            <a:r>
              <a:rPr lang="en-US" b="1" dirty="0"/>
              <a:t>model</a:t>
            </a:r>
            <a:r>
              <a:rPr lang="en-US" dirty="0"/>
              <a:t> lots of </a:t>
            </a:r>
            <a:r>
              <a:rPr lang="en-US" b="1" dirty="0"/>
              <a:t>data</a:t>
            </a:r>
            <a:r>
              <a:rPr lang="en-US" dirty="0"/>
              <a:t> and let the model work out a solution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Machine learning is like farming</a:t>
            </a:r>
          </a:p>
          <a:p>
            <a:endParaRPr lang="en-US" dirty="0"/>
          </a:p>
          <a:p>
            <a:r>
              <a:rPr lang="en-US" dirty="0"/>
              <a:t>We are now in a position where ML capabilities exceed human ones in a wide variety of tasks</a:t>
            </a:r>
          </a:p>
        </p:txBody>
      </p:sp>
    </p:spTree>
    <p:extLst>
      <p:ext uri="{BB962C8B-B14F-4D97-AF65-F5344CB8AC3E}">
        <p14:creationId xmlns:p14="http://schemas.microsoft.com/office/powerpoint/2010/main" val="4058522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552C-EA22-59C1-1BBE-20C69355E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4398DE-DB15-4852-F14E-0A6752A53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Task </a:t>
            </a:r>
            <a:r>
              <a:rPr lang="en-US" sz="72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2</a:t>
            </a:r>
            <a:endParaRPr lang="en-US" sz="4800" dirty="0">
              <a:solidFill>
                <a:schemeClr val="accent1"/>
              </a:solidFill>
              <a:latin typeface="Aharoni" panose="02010803020104030203" pitchFamily="2" charset="-79"/>
              <a:ea typeface="MesloLGSDZ Nerd Font Prop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0D406A-9557-9F45-6C96-321B31980115}"/>
              </a:ext>
            </a:extLst>
          </p:cNvPr>
          <p:cNvSpPr txBox="1">
            <a:spLocks/>
          </p:cNvSpPr>
          <p:nvPr/>
        </p:nvSpPr>
        <p:spPr>
          <a:xfrm>
            <a:off x="745250" y="1690688"/>
            <a:ext cx="10608550" cy="42837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Using scikit-learn 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esloLGSDZ Nerd Font Propo" panose="020B0609030804020204" pitchFamily="49" charset="0"/>
                <a:cs typeface="Courier New" panose="02070309020205020404" pitchFamily="49" charset="0"/>
              </a:rPr>
              <a:t>Predict the  </a:t>
            </a:r>
            <a:endParaRPr lang="en-US" sz="3200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esloLGSDZ Nerd Font Propo" panose="020B06090308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08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A3E9-EE9C-7922-831E-4869045F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think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9100-92E5-25A2-610E-D502C66F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evaluate the model</a:t>
            </a:r>
          </a:p>
        </p:txBody>
      </p:sp>
    </p:spTree>
    <p:extLst>
      <p:ext uri="{BB962C8B-B14F-4D97-AF65-F5344CB8AC3E}">
        <p14:creationId xmlns:p14="http://schemas.microsoft.com/office/powerpoint/2010/main" val="3594298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A5AE-9E84-069F-2CDF-A5A5A5D38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#2: Scikit-Learn for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1620F-B257-7990-9BED-EDF7A69B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Load the data and visualize it</a:t>
            </a:r>
          </a:p>
          <a:p>
            <a:pPr marL="0" indent="0">
              <a:buNone/>
            </a:pPr>
            <a:r>
              <a:rPr lang="en-US" dirty="0" err="1"/>
              <a:t>Normalise</a:t>
            </a:r>
            <a:r>
              <a:rPr lang="en-US" dirty="0"/>
              <a:t>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Perform simple linear regression using Scikit-learn</a:t>
            </a:r>
          </a:p>
          <a:p>
            <a:pPr marL="0" indent="0">
              <a:buNone/>
            </a:pPr>
            <a:r>
              <a:rPr lang="en-US" dirty="0"/>
              <a:t>Perform multiple linear regression using Scikit-learn</a:t>
            </a:r>
          </a:p>
          <a:p>
            <a:pPr marL="0" indent="0">
              <a:buNone/>
            </a:pPr>
            <a:r>
              <a:rPr lang="en-US" dirty="0" err="1"/>
              <a:t>Visualise</a:t>
            </a:r>
            <a:r>
              <a:rPr lang="en-US" dirty="0"/>
              <a:t>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Perform ternary classification use Scikit-learn</a:t>
            </a:r>
          </a:p>
          <a:p>
            <a:pPr marL="0" indent="0">
              <a:buNone/>
            </a:pPr>
            <a:r>
              <a:rPr lang="en-US" dirty="0" err="1"/>
              <a:t>Visualise</a:t>
            </a:r>
            <a:r>
              <a:rPr lang="en-US" dirty="0"/>
              <a:t> the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5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605F-F327-7A69-445F-7CCD89DE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35FB-2B95-DDCA-CD79-77A6CE7F6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visualize?</a:t>
            </a:r>
          </a:p>
        </p:txBody>
      </p:sp>
    </p:spTree>
    <p:extLst>
      <p:ext uri="{BB962C8B-B14F-4D97-AF65-F5344CB8AC3E}">
        <p14:creationId xmlns:p14="http://schemas.microsoft.com/office/powerpoint/2010/main" val="69158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F74C-42E5-1B3D-2783-D336543F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84CC-9E19-4CCB-E16E-12D941604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Scikit-learn solves these problems analytically, but we will now solve them using </a:t>
            </a:r>
            <a:r>
              <a:rPr lang="en-US" dirty="0" err="1"/>
              <a:t>PyTorch</a:t>
            </a:r>
            <a:r>
              <a:rPr lang="en-US" dirty="0"/>
              <a:t> in a machine learning 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serve as a pre-cursor to DNNs</a:t>
            </a:r>
          </a:p>
        </p:txBody>
      </p:sp>
    </p:spTree>
    <p:extLst>
      <p:ext uri="{BB962C8B-B14F-4D97-AF65-F5344CB8AC3E}">
        <p14:creationId xmlns:p14="http://schemas.microsoft.com/office/powerpoint/2010/main" val="4134715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DFDF-90AE-EB66-26B5-EB047656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Supervised Learning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647E4-96AF-D5E7-FC37-939837789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7152" y="1825625"/>
            <a:ext cx="4966648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A computational model: takes data, outputs prediction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Objective function: compare prediction to truth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Training strategy: how to change model parameters to improve performance?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4DC563-6E03-CFEA-94E3-6679EC704DD4}"/>
              </a:ext>
            </a:extLst>
          </p:cNvPr>
          <p:cNvSpPr txBox="1">
            <a:spLocks/>
          </p:cNvSpPr>
          <p:nvPr/>
        </p:nvSpPr>
        <p:spPr>
          <a:xfrm>
            <a:off x="943970" y="1825625"/>
            <a:ext cx="49666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Make a prediction with a 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Check how good the prediction is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Update the model intelligently</a:t>
            </a:r>
          </a:p>
        </p:txBody>
      </p:sp>
    </p:spTree>
    <p:extLst>
      <p:ext uri="{BB962C8B-B14F-4D97-AF65-F5344CB8AC3E}">
        <p14:creationId xmlns:p14="http://schemas.microsoft.com/office/powerpoint/2010/main" val="3972109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BD3EC7-CE42-4263-644C-8A141DF3E7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ML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0494B-3B04-C5EE-4F77-A81DA2C65523}"/>
              </a:ext>
            </a:extLst>
          </p:cNvPr>
          <p:cNvSpPr txBox="1"/>
          <p:nvPr/>
        </p:nvSpPr>
        <p:spPr>
          <a:xfrm>
            <a:off x="838200" y="1965960"/>
            <a:ext cx="509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makes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E6560-512F-0FA3-8DDF-4415BAB1C5DA}"/>
              </a:ext>
            </a:extLst>
          </p:cNvPr>
          <p:cNvSpPr txBox="1"/>
          <p:nvPr/>
        </p:nvSpPr>
        <p:spPr>
          <a:xfrm>
            <a:off x="838200" y="2971800"/>
            <a:ext cx="509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Compare prediction to target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60BC3-4D0A-245E-F556-C01667D38787}"/>
              </a:ext>
            </a:extLst>
          </p:cNvPr>
          <p:cNvSpPr txBox="1"/>
          <p:nvPr/>
        </p:nvSpPr>
        <p:spPr>
          <a:xfrm>
            <a:off x="838200" y="4470083"/>
            <a:ext cx="509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Update the model intelligently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9415B-C6D8-880A-0169-B4379E47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3314383"/>
            <a:ext cx="4521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70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AF7A5-AA7F-02B5-4979-1FAF44CFE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49E03BBD-5610-4CAD-3CD4-B603E531F3D4}"/>
              </a:ext>
            </a:extLst>
          </p:cNvPr>
          <p:cNvSpPr/>
          <p:nvPr/>
        </p:nvSpPr>
        <p:spPr>
          <a:xfrm>
            <a:off x="2598140" y="4842970"/>
            <a:ext cx="928048" cy="5407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4799D05-1330-B409-8842-AF5C287176B5}"/>
              </a:ext>
            </a:extLst>
          </p:cNvPr>
          <p:cNvSpPr/>
          <p:nvPr/>
        </p:nvSpPr>
        <p:spPr>
          <a:xfrm>
            <a:off x="8865000" y="4842969"/>
            <a:ext cx="928048" cy="5407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81C385-921D-96AF-7FAA-2E3E094E3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08" y="194876"/>
            <a:ext cx="45974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ABFC2-2EF1-7471-637C-666B4B22E1F8}"/>
              </a:ext>
            </a:extLst>
          </p:cNvPr>
          <p:cNvSpPr txBox="1"/>
          <p:nvPr/>
        </p:nvSpPr>
        <p:spPr>
          <a:xfrm>
            <a:off x="3553322" y="442158"/>
            <a:ext cx="72391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cs typeface="Corsiva Hebrew" pitchFamily="2" charset="-79"/>
              </a:rPr>
              <a:t>Maps inputs to outputs</a:t>
            </a: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cs typeface="Corsiva Hebrew" pitchFamily="2" charset="-79"/>
              </a:rPr>
              <a:t>A specific architecture performs a specific set of mathematical operations</a:t>
            </a:r>
          </a:p>
        </p:txBody>
      </p:sp>
      <p:pic>
        <p:nvPicPr>
          <p:cNvPr id="2" name="Picture 2" descr="Gentoo Penguin Pygoscelis Papua Species | BirdLife DataZone">
            <a:extLst>
              <a:ext uri="{FF2B5EF4-FFF2-40B4-BE49-F238E27FC236}">
                <a16:creationId xmlns:a16="http://schemas.microsoft.com/office/drawing/2014/main" id="{CA4F1A89-2A0F-3C8C-333C-941817B6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" y="3975073"/>
            <a:ext cx="2282938" cy="22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FF2D47-04F5-3C09-9F7B-CBB8F732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430" y="3666912"/>
            <a:ext cx="2135095" cy="2760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DF9952-245E-F3F8-A563-9B8F01C1E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451" y="3422169"/>
            <a:ext cx="5004191" cy="32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32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CDF25-BE9C-9585-0D0C-F4B08D61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F027B-BC33-40F7-E661-E22B4947DE43}"/>
              </a:ext>
            </a:extLst>
          </p:cNvPr>
          <p:cNvSpPr txBox="1"/>
          <p:nvPr/>
        </p:nvSpPr>
        <p:spPr>
          <a:xfrm>
            <a:off x="725308" y="1424765"/>
            <a:ext cx="108683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prediction depends linearly on the parameters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339CE-129E-B13F-D56B-E4C37E9D0EA8}"/>
              </a:ext>
            </a:extLst>
          </p:cNvPr>
          <p:cNvSpPr txBox="1"/>
          <p:nvPr/>
        </p:nvSpPr>
        <p:spPr>
          <a:xfrm>
            <a:off x="1396621" y="4579852"/>
            <a:ext cx="851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All the linear models in Scikit-learn: </a:t>
            </a:r>
            <a:r>
              <a:rPr lang="en-US" sz="2400" dirty="0">
                <a:latin typeface="Helvetica Light" panose="020B0403020202020204" pitchFamily="34" charset="0"/>
                <a:hlinkClick r:id="rId2"/>
              </a:rPr>
              <a:t>https://scikit-learn.org/stable/modules/linear_model.html#linear-models</a:t>
            </a:r>
            <a:endParaRPr lang="en-US" sz="2400" dirty="0">
              <a:latin typeface="Helvetica Light" panose="020B0403020202020204" pitchFamily="34" charset="0"/>
            </a:endParaRPr>
          </a:p>
          <a:p>
            <a:endParaRPr lang="en-US" sz="2400" dirty="0">
              <a:latin typeface="Helvetica Light" panose="020B0403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72DC93-6658-B6BB-DF6F-428B0BEBFAD5}"/>
              </a:ext>
            </a:extLst>
          </p:cNvPr>
          <p:cNvSpPr txBox="1">
            <a:spLocks/>
          </p:cNvSpPr>
          <p:nvPr/>
        </p:nvSpPr>
        <p:spPr>
          <a:xfrm>
            <a:off x="725308" y="347276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22B9A-2C67-4406-BBFF-C5884252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73" y="2096532"/>
            <a:ext cx="4108450" cy="1974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E7CBE2-6F9C-EB25-1069-9A3C26866CB2}"/>
              </a:ext>
            </a:extLst>
          </p:cNvPr>
          <p:cNvSpPr txBox="1"/>
          <p:nvPr/>
        </p:nvSpPr>
        <p:spPr>
          <a:xfrm>
            <a:off x="6779530" y="2622071"/>
            <a:ext cx="38661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In </a:t>
            </a:r>
            <a:r>
              <a:rPr lang="en-US" sz="2000" dirty="0">
                <a:latin typeface="Helvetica Light" panose="020B0403020202020204" pitchFamily="34" charset="0"/>
              </a:rPr>
              <a:t>ML contexts, the parameters are learnable: refined over learning epochs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70D1F-E3F8-D1E3-8800-1E26382341D1}"/>
              </a:ext>
            </a:extLst>
          </p:cNvPr>
          <p:cNvSpPr txBox="1"/>
          <p:nvPr/>
        </p:nvSpPr>
        <p:spPr>
          <a:xfrm>
            <a:off x="2605770" y="5919761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en.wikipedia.org</a:t>
            </a:r>
            <a:r>
              <a:rPr lang="en-US" dirty="0">
                <a:hlinkClick r:id="rId4"/>
              </a:rPr>
              <a:t>/wiki/</a:t>
            </a:r>
            <a:r>
              <a:rPr lang="en-US" dirty="0" err="1">
                <a:hlinkClick r:id="rId4"/>
              </a:rPr>
              <a:t>Linear_predictor_function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66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FC66-3FC8-A229-1F9B-37547603A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AAD57046-CAFF-98BB-F584-24CCBC642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60" y="3350996"/>
            <a:ext cx="665631" cy="4526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FAB3392-60EE-418F-73AC-EE3B27D9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227" y="2680775"/>
            <a:ext cx="629540" cy="495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0C8F32F-54E4-C964-C0D0-1F70B545E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250" y="4058685"/>
            <a:ext cx="703721" cy="5013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B4FA574-DF95-B928-ABBC-144358A5E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203" y="5165083"/>
            <a:ext cx="671632" cy="4823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BA2A8B-A1D2-3F73-63CF-F93AF6F6FCB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40726" y="2420363"/>
            <a:ext cx="2146766" cy="1430625"/>
          </a:xfrm>
          <a:prstGeom prst="line">
            <a:avLst/>
          </a:prstGeom>
          <a:ln w="76200">
            <a:solidFill>
              <a:srgbClr val="215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1B9445-883D-5FD9-A11A-45F817E687DB}"/>
              </a:ext>
            </a:extLst>
          </p:cNvPr>
          <p:cNvCxnSpPr>
            <a:cxnSpLocks/>
          </p:cNvCxnSpPr>
          <p:nvPr/>
        </p:nvCxnSpPr>
        <p:spPr>
          <a:xfrm>
            <a:off x="1626062" y="3573815"/>
            <a:ext cx="2279484" cy="463878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B97288-E765-818B-6BB2-71683863FCAB}"/>
              </a:ext>
            </a:extLst>
          </p:cNvPr>
          <p:cNvCxnSpPr>
            <a:cxnSpLocks/>
          </p:cNvCxnSpPr>
          <p:nvPr/>
        </p:nvCxnSpPr>
        <p:spPr>
          <a:xfrm flipV="1">
            <a:off x="1743975" y="4293927"/>
            <a:ext cx="2161571" cy="510441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573157-3F04-D2BC-780F-644EE7907742}"/>
              </a:ext>
            </a:extLst>
          </p:cNvPr>
          <p:cNvCxnSpPr>
            <a:cxnSpLocks/>
          </p:cNvCxnSpPr>
          <p:nvPr/>
        </p:nvCxnSpPr>
        <p:spPr>
          <a:xfrm flipV="1">
            <a:off x="1840726" y="4444573"/>
            <a:ext cx="2210582" cy="151324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4354A7-A9E9-4F10-63C3-F1F88F175BF9}"/>
              </a:ext>
            </a:extLst>
          </p:cNvPr>
          <p:cNvSpPr/>
          <p:nvPr/>
        </p:nvSpPr>
        <p:spPr>
          <a:xfrm>
            <a:off x="1372090" y="1977424"/>
            <a:ext cx="725632" cy="725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C032C8-054C-978A-9D49-34E85BFC8D47}"/>
              </a:ext>
            </a:extLst>
          </p:cNvPr>
          <p:cNvSpPr/>
          <p:nvPr/>
        </p:nvSpPr>
        <p:spPr>
          <a:xfrm>
            <a:off x="1372090" y="3210999"/>
            <a:ext cx="725632" cy="725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89DD9C-1A48-B59D-BBB3-2C743F3212D2}"/>
              </a:ext>
            </a:extLst>
          </p:cNvPr>
          <p:cNvSpPr/>
          <p:nvPr/>
        </p:nvSpPr>
        <p:spPr>
          <a:xfrm>
            <a:off x="1372090" y="4444573"/>
            <a:ext cx="725632" cy="725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C3319D-3024-C050-3573-C37610DC0152}"/>
              </a:ext>
            </a:extLst>
          </p:cNvPr>
          <p:cNvSpPr/>
          <p:nvPr/>
        </p:nvSpPr>
        <p:spPr>
          <a:xfrm>
            <a:off x="1372090" y="5678148"/>
            <a:ext cx="725632" cy="725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D994D-F3B9-C716-78D7-F9D5210F56D1}"/>
              </a:ext>
            </a:extLst>
          </p:cNvPr>
          <p:cNvSpPr txBox="1"/>
          <p:nvPr/>
        </p:nvSpPr>
        <p:spPr>
          <a:xfrm>
            <a:off x="1344877" y="1941277"/>
            <a:ext cx="84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8F1179-FFD9-624B-1F90-88E89D0C3B43}"/>
              </a:ext>
            </a:extLst>
          </p:cNvPr>
          <p:cNvSpPr txBox="1"/>
          <p:nvPr/>
        </p:nvSpPr>
        <p:spPr>
          <a:xfrm>
            <a:off x="1344877" y="3182813"/>
            <a:ext cx="84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15D045-BB05-2E37-81DC-55A7E3B889DE}"/>
              </a:ext>
            </a:extLst>
          </p:cNvPr>
          <p:cNvSpPr txBox="1"/>
          <p:nvPr/>
        </p:nvSpPr>
        <p:spPr>
          <a:xfrm>
            <a:off x="1335807" y="4432668"/>
            <a:ext cx="84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A1223-D222-8BD4-50BE-ED29227353CD}"/>
              </a:ext>
            </a:extLst>
          </p:cNvPr>
          <p:cNvSpPr txBox="1"/>
          <p:nvPr/>
        </p:nvSpPr>
        <p:spPr>
          <a:xfrm>
            <a:off x="1344877" y="5647396"/>
            <a:ext cx="84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478B43-E2C4-78F8-2DDE-3DF592FDE0D7}"/>
              </a:ext>
            </a:extLst>
          </p:cNvPr>
          <p:cNvGrpSpPr/>
          <p:nvPr/>
        </p:nvGrpSpPr>
        <p:grpSpPr>
          <a:xfrm>
            <a:off x="3856430" y="3717058"/>
            <a:ext cx="4111913" cy="897813"/>
            <a:chOff x="3476419" y="3717058"/>
            <a:chExt cx="4111913" cy="89781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CDCF76-AE44-FC18-9976-C9DA064E00AE}"/>
                </a:ext>
              </a:extLst>
            </p:cNvPr>
            <p:cNvCxnSpPr>
              <a:cxnSpLocks/>
            </p:cNvCxnSpPr>
            <p:nvPr/>
          </p:nvCxnSpPr>
          <p:spPr>
            <a:xfrm>
              <a:off x="5913934" y="4169248"/>
              <a:ext cx="779453" cy="0"/>
            </a:xfrm>
            <a:prstGeom prst="line">
              <a:avLst/>
            </a:prstGeom>
            <a:ln w="762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B210AE-FE76-A405-B34E-3F2C04B9BAFB}"/>
                </a:ext>
              </a:extLst>
            </p:cNvPr>
            <p:cNvSpPr/>
            <p:nvPr/>
          </p:nvSpPr>
          <p:spPr>
            <a:xfrm>
              <a:off x="3476419" y="3719926"/>
              <a:ext cx="894945" cy="894945"/>
            </a:xfrm>
            <a:prstGeom prst="ellipse">
              <a:avLst/>
            </a:prstGeom>
            <a:solidFill>
              <a:srgbClr val="F9C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F8BC564-7A3F-0C4F-F85D-C241F37E6D8D}"/>
                </a:ext>
              </a:extLst>
            </p:cNvPr>
            <p:cNvSpPr/>
            <p:nvPr/>
          </p:nvSpPr>
          <p:spPr>
            <a:xfrm>
              <a:off x="6693387" y="3717058"/>
              <a:ext cx="894945" cy="89494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638C7D-CFE4-35C0-8978-F92D16AB858A}"/>
                    </a:ext>
                  </a:extLst>
                </p:cNvPr>
                <p:cNvSpPr txBox="1"/>
                <p:nvPr/>
              </p:nvSpPr>
              <p:spPr>
                <a:xfrm>
                  <a:off x="3672303" y="3774351"/>
                  <a:ext cx="520976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l-GR" sz="540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9638C7D-CFE4-35C0-8978-F92D16AB8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303" y="3774351"/>
                  <a:ext cx="520976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31707" r="-31707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1EE2CD-B378-1449-C631-85DE03CD3F83}"/>
                </a:ext>
              </a:extLst>
            </p:cNvPr>
            <p:cNvSpPr txBox="1"/>
            <p:nvPr/>
          </p:nvSpPr>
          <p:spPr>
            <a:xfrm>
              <a:off x="6724676" y="3717523"/>
              <a:ext cx="8465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83F5AC9-E1DE-3F0F-F2F2-8F1A0C2A6019}"/>
                </a:ext>
              </a:extLst>
            </p:cNvPr>
            <p:cNvCxnSpPr>
              <a:cxnSpLocks/>
            </p:cNvCxnSpPr>
            <p:nvPr/>
          </p:nvCxnSpPr>
          <p:spPr>
            <a:xfrm>
              <a:off x="4378481" y="4166381"/>
              <a:ext cx="649595" cy="0"/>
            </a:xfrm>
            <a:prstGeom prst="line">
              <a:avLst/>
            </a:prstGeom>
            <a:ln w="762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C318268-2D7B-01A8-69E9-064C3110DA8E}"/>
                </a:ext>
              </a:extLst>
            </p:cNvPr>
            <p:cNvSpPr/>
            <p:nvPr/>
          </p:nvSpPr>
          <p:spPr>
            <a:xfrm>
              <a:off x="5017983" y="3717058"/>
              <a:ext cx="894945" cy="89494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11909F-35E2-A2F0-5007-98932742D8D4}"/>
                </a:ext>
              </a:extLst>
            </p:cNvPr>
            <p:cNvSpPr txBox="1"/>
            <p:nvPr/>
          </p:nvSpPr>
          <p:spPr>
            <a:xfrm>
              <a:off x="5028709" y="3829137"/>
              <a:ext cx="8465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+b</a:t>
              </a:r>
              <a:endPara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EA583EEC-8CE2-688B-3D3D-607A74CC6A3A}"/>
              </a:ext>
            </a:extLst>
          </p:cNvPr>
          <p:cNvSpPr txBox="1">
            <a:spLocks/>
          </p:cNvSpPr>
          <p:nvPr/>
        </p:nvSpPr>
        <p:spPr>
          <a:xfrm>
            <a:off x="725308" y="347276"/>
            <a:ext cx="45974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Models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9F4607-8D37-D770-F75F-1E6789459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481" y="1346919"/>
            <a:ext cx="3684175" cy="1770513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E592131-5577-E530-E95B-AB425E25A99D}"/>
              </a:ext>
            </a:extLst>
          </p:cNvPr>
          <p:cNvCxnSpPr/>
          <p:nvPr/>
        </p:nvCxnSpPr>
        <p:spPr>
          <a:xfrm flipV="1">
            <a:off x="7341487" y="3874433"/>
            <a:ext cx="190245" cy="1012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5FBD8A-FF55-047F-23E0-687F04AB5600}"/>
              </a:ext>
            </a:extLst>
          </p:cNvPr>
          <p:cNvCxnSpPr>
            <a:cxnSpLocks/>
          </p:cNvCxnSpPr>
          <p:nvPr/>
        </p:nvCxnSpPr>
        <p:spPr>
          <a:xfrm flipH="1" flipV="1">
            <a:off x="7521571" y="3874433"/>
            <a:ext cx="196381" cy="10126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97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D5F55-4AFF-CD5D-4DBC-786DFD0F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 ML vs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C75B-A39D-2979-6CA8-5BB553231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10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B6A573-4880-0F8D-0174-97F62B180145}"/>
              </a:ext>
            </a:extLst>
          </p:cNvPr>
          <p:cNvSpPr txBox="1">
            <a:spLocks/>
          </p:cNvSpPr>
          <p:nvPr/>
        </p:nvSpPr>
        <p:spPr>
          <a:xfrm>
            <a:off x="561534" y="331354"/>
            <a:ext cx="671272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Objective Function</a:t>
            </a: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D5179E53-94E7-AE2B-04F1-B5D353FF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34" y="3781128"/>
            <a:ext cx="4385043" cy="7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7F2B1-8702-316E-F371-685C4226E641}"/>
              </a:ext>
            </a:extLst>
          </p:cNvPr>
          <p:cNvSpPr txBox="1"/>
          <p:nvPr/>
        </p:nvSpPr>
        <p:spPr>
          <a:xfrm>
            <a:off x="1917382" y="1410585"/>
            <a:ext cx="85815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Objective function / loss function / cost function / error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E25AF-1E94-843C-89D2-12EBE6A52F0E}"/>
              </a:ext>
            </a:extLst>
          </p:cNvPr>
          <p:cNvSpPr txBox="1"/>
          <p:nvPr/>
        </p:nvSpPr>
        <p:spPr>
          <a:xfrm>
            <a:off x="1917382" y="2736148"/>
            <a:ext cx="85815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How good is my model? Compare prediction to truth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8C7BD-1873-5D32-E445-255F2CF2E4EC}"/>
              </a:ext>
            </a:extLst>
          </p:cNvPr>
          <p:cNvSpPr/>
          <p:nvPr/>
        </p:nvSpPr>
        <p:spPr>
          <a:xfrm>
            <a:off x="5692140" y="3781128"/>
            <a:ext cx="2423160" cy="1019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A3CA8-3A26-AF1B-F1A4-ECC6D7854058}"/>
              </a:ext>
            </a:extLst>
          </p:cNvPr>
          <p:cNvSpPr/>
          <p:nvPr/>
        </p:nvSpPr>
        <p:spPr>
          <a:xfrm>
            <a:off x="5692140" y="5322360"/>
            <a:ext cx="2423160" cy="10194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55820-D2C6-8BE1-E8C7-6C6D61AFE745}"/>
              </a:ext>
            </a:extLst>
          </p:cNvPr>
          <p:cNvSpPr txBox="1"/>
          <p:nvPr/>
        </p:nvSpPr>
        <p:spPr>
          <a:xfrm>
            <a:off x="6075045" y="5570486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15F9A"/>
                </a:solidFill>
              </a:rPr>
              <a:t>Model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2C0C7-84E2-9314-4855-10E674669517}"/>
              </a:ext>
            </a:extLst>
          </p:cNvPr>
          <p:cNvSpPr txBox="1"/>
          <p:nvPr/>
        </p:nvSpPr>
        <p:spPr>
          <a:xfrm>
            <a:off x="6075045" y="4016723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15F9A"/>
                </a:solidFill>
              </a:rPr>
              <a:t>Model 1</a:t>
            </a:r>
          </a:p>
        </p:txBody>
      </p:sp>
    </p:spTree>
    <p:extLst>
      <p:ext uri="{BB962C8B-B14F-4D97-AF65-F5344CB8AC3E}">
        <p14:creationId xmlns:p14="http://schemas.microsoft.com/office/powerpoint/2010/main" val="57110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E0A9-F496-5E44-8307-8A4DB3F2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DCB5FE-05B1-7007-C03E-D0B38C8D3A6F}"/>
              </a:ext>
            </a:extLst>
          </p:cNvPr>
          <p:cNvCxnSpPr>
            <a:cxnSpLocks/>
          </p:cNvCxnSpPr>
          <p:nvPr/>
        </p:nvCxnSpPr>
        <p:spPr>
          <a:xfrm>
            <a:off x="2491740" y="5783580"/>
            <a:ext cx="680085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377A5D8-8859-324A-6220-68D35D0F506E}"/>
              </a:ext>
            </a:extLst>
          </p:cNvPr>
          <p:cNvSpPr/>
          <p:nvPr/>
        </p:nvSpPr>
        <p:spPr>
          <a:xfrm>
            <a:off x="3230880" y="5568195"/>
            <a:ext cx="388620" cy="38862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EC1EA-FEB4-63E6-1D08-05F564ED1E3A}"/>
              </a:ext>
            </a:extLst>
          </p:cNvPr>
          <p:cNvSpPr/>
          <p:nvPr/>
        </p:nvSpPr>
        <p:spPr>
          <a:xfrm>
            <a:off x="7501890" y="5589270"/>
            <a:ext cx="388620" cy="388620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4F2526B0-78AA-75F4-CB61-6CC65E5DA342}"/>
              </a:ext>
            </a:extLst>
          </p:cNvPr>
          <p:cNvSpPr/>
          <p:nvPr/>
        </p:nvSpPr>
        <p:spPr>
          <a:xfrm>
            <a:off x="6440805" y="5452110"/>
            <a:ext cx="537210" cy="537210"/>
          </a:xfrm>
          <a:prstGeom prst="star5">
            <a:avLst/>
          </a:prstGeom>
          <a:solidFill>
            <a:srgbClr val="FF00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1F472-1DF7-947D-A89D-404BEFAD3918}"/>
              </a:ext>
            </a:extLst>
          </p:cNvPr>
          <p:cNvSpPr txBox="1"/>
          <p:nvPr/>
        </p:nvSpPr>
        <p:spPr>
          <a:xfrm>
            <a:off x="2835592" y="6008609"/>
            <a:ext cx="149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Prediction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09E90-9758-A865-4AE7-BBA1DC1A604A}"/>
              </a:ext>
            </a:extLst>
          </p:cNvPr>
          <p:cNvSpPr txBox="1"/>
          <p:nvPr/>
        </p:nvSpPr>
        <p:spPr>
          <a:xfrm>
            <a:off x="7170420" y="6008609"/>
            <a:ext cx="149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Prediction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A34C2-FE54-6C80-C92E-459833CAE11A}"/>
              </a:ext>
            </a:extLst>
          </p:cNvPr>
          <p:cNvSpPr txBox="1"/>
          <p:nvPr/>
        </p:nvSpPr>
        <p:spPr>
          <a:xfrm>
            <a:off x="6092190" y="5096352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61"/>
                </a:solidFill>
                <a:latin typeface="Helvetica Light" panose="020B0403020202020204" pitchFamily="34" charset="0"/>
              </a:rPr>
              <a:t>Target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50C8B-BE98-A7E2-8F0F-3286A8247E99}"/>
              </a:ext>
            </a:extLst>
          </p:cNvPr>
          <p:cNvSpPr txBox="1"/>
          <p:nvPr/>
        </p:nvSpPr>
        <p:spPr>
          <a:xfrm>
            <a:off x="4777740" y="5867489"/>
            <a:ext cx="1491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Helvetica Light" panose="020B0403020202020204" pitchFamily="34" charset="0"/>
              </a:rPr>
              <a:t>Outputs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E0BEA8-6D34-436B-4E63-FEBF8FF8CAD0}"/>
              </a:ext>
            </a:extLst>
          </p:cNvPr>
          <p:cNvSpPr/>
          <p:nvPr/>
        </p:nvSpPr>
        <p:spPr>
          <a:xfrm>
            <a:off x="3440430" y="4387050"/>
            <a:ext cx="1337310" cy="6199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5460B-11DA-B47A-1240-5AFA802238C4}"/>
              </a:ext>
            </a:extLst>
          </p:cNvPr>
          <p:cNvSpPr txBox="1"/>
          <p:nvPr/>
        </p:nvSpPr>
        <p:spPr>
          <a:xfrm>
            <a:off x="3440430" y="4470959"/>
            <a:ext cx="133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15F9A"/>
                </a:solidFill>
              </a:rPr>
              <a:t>Model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0636EE-32C2-8777-5FE8-7D0329DFB9B4}"/>
              </a:ext>
            </a:extLst>
          </p:cNvPr>
          <p:cNvSpPr/>
          <p:nvPr/>
        </p:nvSpPr>
        <p:spPr>
          <a:xfrm>
            <a:off x="6774182" y="4385623"/>
            <a:ext cx="1337310" cy="6199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24E4D-7AE5-C69B-C1C1-874114C47C97}"/>
              </a:ext>
            </a:extLst>
          </p:cNvPr>
          <p:cNvSpPr txBox="1"/>
          <p:nvPr/>
        </p:nvSpPr>
        <p:spPr>
          <a:xfrm>
            <a:off x="6774182" y="4469532"/>
            <a:ext cx="1337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15F9A"/>
                </a:solidFill>
              </a:rPr>
              <a:t>Model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B8ED94-3107-D0A8-03DD-6EEB9CAE30EE}"/>
              </a:ext>
            </a:extLst>
          </p:cNvPr>
          <p:cNvSpPr txBox="1"/>
          <p:nvPr/>
        </p:nvSpPr>
        <p:spPr>
          <a:xfrm>
            <a:off x="5047298" y="3830200"/>
            <a:ext cx="1491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Light" panose="020B0403020202020204" pitchFamily="34" charset="0"/>
              </a:rPr>
              <a:t>Inputs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5B627E-0FEA-B1D9-1906-11C4ED08AB60}"/>
              </a:ext>
            </a:extLst>
          </p:cNvPr>
          <p:cNvCxnSpPr>
            <a:stCxn id="20" idx="2"/>
            <a:endCxn id="17" idx="3"/>
          </p:cNvCxnSpPr>
          <p:nvPr/>
        </p:nvCxnSpPr>
        <p:spPr>
          <a:xfrm flipH="1">
            <a:off x="4777740" y="4414975"/>
            <a:ext cx="1015366" cy="286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A7105E-70B3-C01D-5E81-6A9BF83F05AC}"/>
              </a:ext>
            </a:extLst>
          </p:cNvPr>
          <p:cNvCxnSpPr>
            <a:stCxn id="20" idx="2"/>
            <a:endCxn id="19" idx="1"/>
          </p:cNvCxnSpPr>
          <p:nvPr/>
        </p:nvCxnSpPr>
        <p:spPr>
          <a:xfrm>
            <a:off x="5793106" y="4414975"/>
            <a:ext cx="981076" cy="285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073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E40A-6A77-9E88-95C2-6A18CE1CC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430D45-3312-5FC0-58AD-87280F83062F}"/>
              </a:ext>
            </a:extLst>
          </p:cNvPr>
          <p:cNvGrpSpPr/>
          <p:nvPr/>
        </p:nvGrpSpPr>
        <p:grpSpPr>
          <a:xfrm>
            <a:off x="2548890" y="2356250"/>
            <a:ext cx="6800850" cy="1464440"/>
            <a:chOff x="2491740" y="5190500"/>
            <a:chExt cx="6800850" cy="146444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FFE5D8-C4BF-C540-6E3F-50419728E232}"/>
                </a:ext>
              </a:extLst>
            </p:cNvPr>
            <p:cNvCxnSpPr>
              <a:cxnSpLocks/>
            </p:cNvCxnSpPr>
            <p:nvPr/>
          </p:nvCxnSpPr>
          <p:spPr>
            <a:xfrm>
              <a:off x="2491740" y="5783580"/>
              <a:ext cx="6800850" cy="0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869AC3-9A8D-08F7-B2D6-3D8FA3B1A48A}"/>
                </a:ext>
              </a:extLst>
            </p:cNvPr>
            <p:cNvSpPr/>
            <p:nvPr/>
          </p:nvSpPr>
          <p:spPr>
            <a:xfrm>
              <a:off x="3230880" y="5568195"/>
              <a:ext cx="388620" cy="38862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123C02-DC7B-8269-839C-CC1AC8856997}"/>
                </a:ext>
              </a:extLst>
            </p:cNvPr>
            <p:cNvSpPr/>
            <p:nvPr/>
          </p:nvSpPr>
          <p:spPr>
            <a:xfrm>
              <a:off x="7501890" y="5589270"/>
              <a:ext cx="388620" cy="388620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215D8544-B81D-B210-738B-C9BC4AF4D779}"/>
                </a:ext>
              </a:extLst>
            </p:cNvPr>
            <p:cNvSpPr/>
            <p:nvPr/>
          </p:nvSpPr>
          <p:spPr>
            <a:xfrm>
              <a:off x="6440805" y="5452110"/>
              <a:ext cx="537210" cy="537210"/>
            </a:xfrm>
            <a:prstGeom prst="star5">
              <a:avLst/>
            </a:prstGeom>
            <a:solidFill>
              <a:srgbClr val="FF00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F6FB07-07E0-F7D7-3B0E-8F3AC485985D}"/>
                </a:ext>
              </a:extLst>
            </p:cNvPr>
            <p:cNvSpPr txBox="1"/>
            <p:nvPr/>
          </p:nvSpPr>
          <p:spPr>
            <a:xfrm>
              <a:off x="2679382" y="6008609"/>
              <a:ext cx="1491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Model 1 prediction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2F0802-5657-A267-5C54-75FF84820EE2}"/>
                </a:ext>
              </a:extLst>
            </p:cNvPr>
            <p:cNvSpPr txBox="1"/>
            <p:nvPr/>
          </p:nvSpPr>
          <p:spPr>
            <a:xfrm>
              <a:off x="6950393" y="5998966"/>
              <a:ext cx="1491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Helvetica Light" panose="020B0403020202020204" pitchFamily="34" charset="0"/>
                </a:rPr>
                <a:t>Model 2 prediction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89EB72-77DE-5D65-92A4-B927D6CAB167}"/>
                </a:ext>
              </a:extLst>
            </p:cNvPr>
            <p:cNvSpPr txBox="1"/>
            <p:nvPr/>
          </p:nvSpPr>
          <p:spPr>
            <a:xfrm>
              <a:off x="6038850" y="5977890"/>
              <a:ext cx="105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61"/>
                  </a:solidFill>
                  <a:latin typeface="Helvetica Light" panose="020B0403020202020204" pitchFamily="34" charset="0"/>
                </a:rPr>
                <a:t>Target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6F4B5E-477E-AD2D-A389-7D8CCD3F1432}"/>
                </a:ext>
              </a:extLst>
            </p:cNvPr>
            <p:cNvSpPr txBox="1"/>
            <p:nvPr/>
          </p:nvSpPr>
          <p:spPr>
            <a:xfrm>
              <a:off x="4687252" y="5190500"/>
              <a:ext cx="1491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Helvetica Light" panose="020B0403020202020204" pitchFamily="34" charset="0"/>
                </a:rPr>
                <a:t>Outputs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1E057ADD-8D39-B2A1-0AD6-A4B3EAFDAE14}"/>
              </a:ext>
            </a:extLst>
          </p:cNvPr>
          <p:cNvSpPr txBox="1">
            <a:spLocks/>
          </p:cNvSpPr>
          <p:nvPr/>
        </p:nvSpPr>
        <p:spPr>
          <a:xfrm>
            <a:off x="561534" y="331354"/>
            <a:ext cx="671272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Objective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18307-4E10-73B0-CC7B-6D3B4EE3BA77}"/>
              </a:ext>
            </a:extLst>
          </p:cNvPr>
          <p:cNvSpPr txBox="1"/>
          <p:nvPr/>
        </p:nvSpPr>
        <p:spPr>
          <a:xfrm>
            <a:off x="725308" y="1527635"/>
            <a:ext cx="10868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close is my model’s prediction to the target?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FF3EA-2126-DC39-7566-10B465042AC7}"/>
              </a:ext>
            </a:extLst>
          </p:cNvPr>
          <p:cNvSpPr txBox="1"/>
          <p:nvPr/>
        </p:nvSpPr>
        <p:spPr>
          <a:xfrm>
            <a:off x="715162" y="4330092"/>
            <a:ext cx="10868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quantifies “closeness” of prediction and target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396CC1-9BD6-D95D-AE93-1F0CC88A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65" y="5275376"/>
            <a:ext cx="5143500" cy="13793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026C45E-6D02-56C0-C149-0D5AE925A4E6}"/>
              </a:ext>
            </a:extLst>
          </p:cNvPr>
          <p:cNvSpPr txBox="1"/>
          <p:nvPr/>
        </p:nvSpPr>
        <p:spPr>
          <a:xfrm>
            <a:off x="8846343" y="5639654"/>
            <a:ext cx="290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Average squared difference between target and predicted data points</a:t>
            </a:r>
          </a:p>
        </p:txBody>
      </p:sp>
    </p:spTree>
    <p:extLst>
      <p:ext uri="{BB962C8B-B14F-4D97-AF65-F5344CB8AC3E}">
        <p14:creationId xmlns:p14="http://schemas.microsoft.com/office/powerpoint/2010/main" val="1533061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5ECF-887C-754D-6EE7-8FBA048A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47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 Light" panose="020B0403020202020204" pitchFamily="34" charset="0"/>
              </a:rPr>
              <a:t>Improve the model based on its current and past performance.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Involve searching the model parameter space for a better set of parameters. Many ways to achieve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0E0A-6D28-BB4C-CCA4-E125D573FBAE}"/>
              </a:ext>
            </a:extLst>
          </p:cNvPr>
          <p:cNvSpPr txBox="1"/>
          <p:nvPr/>
        </p:nvSpPr>
        <p:spPr>
          <a:xfrm>
            <a:off x="5157819" y="360084"/>
            <a:ext cx="52402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optimisation</a:t>
            </a:r>
            <a:r>
              <a:rPr lang="en-US" dirty="0"/>
              <a:t> of an objective function is a very general problem across much of applied mathematics (so not exclusive to ML) e.g. travelling salesman problem.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3C2F63-04C0-763C-6F9B-E1987A23D068}"/>
              </a:ext>
            </a:extLst>
          </p:cNvPr>
          <p:cNvSpPr txBox="1">
            <a:spLocks/>
          </p:cNvSpPr>
          <p:nvPr/>
        </p:nvSpPr>
        <p:spPr>
          <a:xfrm>
            <a:off x="719548" y="367456"/>
            <a:ext cx="7058378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Optimisers</a:t>
            </a:r>
            <a:endParaRPr lang="en-US" sz="4800" dirty="0">
              <a:solidFill>
                <a:schemeClr val="accent1"/>
              </a:solidFill>
              <a:latin typeface="Aharoni" panose="02010803020104030203" pitchFamily="2" charset="-79"/>
              <a:ea typeface="MesloLGSDZ Nerd Font Propo" panose="020B0609030804020204" pitchFamily="49" charset="0"/>
              <a:cs typeface="Aharoni" panose="02010803020104030203" pitchFamily="2" charset="-79"/>
            </a:endParaRPr>
          </a:p>
        </p:txBody>
      </p:sp>
      <p:pic>
        <p:nvPicPr>
          <p:cNvPr id="70660" name="Picture 4" descr="A Stoic Tightrope: Generosity, Curiosity and Consistency | by James Ryan  Leonard | The Labyrinth | Medium">
            <a:extLst>
              <a:ext uri="{FF2B5EF4-FFF2-40B4-BE49-F238E27FC236}">
                <a16:creationId xmlns:a16="http://schemas.microsoft.com/office/drawing/2014/main" id="{6F1A1875-6FEC-511B-3CE7-38BB53089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6" r="19804"/>
          <a:stretch/>
        </p:blipFill>
        <p:spPr bwMode="auto">
          <a:xfrm>
            <a:off x="7223760" y="1825625"/>
            <a:ext cx="4274403" cy="393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94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F6AD9B-834C-100D-8441-3A4351B4507D}"/>
              </a:ext>
            </a:extLst>
          </p:cNvPr>
          <p:cNvGrpSpPr/>
          <p:nvPr/>
        </p:nvGrpSpPr>
        <p:grpSpPr>
          <a:xfrm>
            <a:off x="6096000" y="1699846"/>
            <a:ext cx="5703089" cy="4405819"/>
            <a:chOff x="4638335" y="1010034"/>
            <a:chExt cx="7309230" cy="5646615"/>
          </a:xfrm>
        </p:grpSpPr>
        <p:pic>
          <p:nvPicPr>
            <p:cNvPr id="4" name="Picture 2" descr="Visualizing the Loss Landscape of Neural Nets">
              <a:extLst>
                <a:ext uri="{FF2B5EF4-FFF2-40B4-BE49-F238E27FC236}">
                  <a16:creationId xmlns:a16="http://schemas.microsoft.com/office/drawing/2014/main" id="{BF0FD3AA-7157-0859-E8C0-80354DF1E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335" y="1010034"/>
              <a:ext cx="7309230" cy="5646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B49271-02BE-0731-C0E5-8F19C1DBFA2C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H="1">
              <a:off x="6461164" y="2710704"/>
              <a:ext cx="122830" cy="824065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736E78-FA7D-F806-E559-37E6AA507624}"/>
                </a:ext>
              </a:extLst>
            </p:cNvPr>
            <p:cNvCxnSpPr>
              <a:cxnSpLocks/>
              <a:stCxn id="11" idx="4"/>
              <a:endCxn id="9" idx="0"/>
            </p:cNvCxnSpPr>
            <p:nvPr/>
          </p:nvCxnSpPr>
          <p:spPr>
            <a:xfrm flipH="1" flipV="1">
              <a:off x="6461164" y="3289110"/>
              <a:ext cx="304750" cy="836273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6B2205-3736-5737-2105-C02B85BD00DE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6888744" y="3990344"/>
              <a:ext cx="777973" cy="12209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6FDB99-D902-56F4-E704-556275DDAA9D}"/>
                </a:ext>
              </a:extLst>
            </p:cNvPr>
            <p:cNvCxnSpPr>
              <a:cxnSpLocks/>
            </p:cNvCxnSpPr>
            <p:nvPr/>
          </p:nvCxnSpPr>
          <p:spPr>
            <a:xfrm>
              <a:off x="7666717" y="4023943"/>
              <a:ext cx="503402" cy="12283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7BA8E5-5150-9C5F-0FB8-6487EDD1D3AE}"/>
                </a:ext>
              </a:extLst>
            </p:cNvPr>
            <p:cNvCxnSpPr>
              <a:cxnSpLocks/>
            </p:cNvCxnSpPr>
            <p:nvPr/>
          </p:nvCxnSpPr>
          <p:spPr>
            <a:xfrm>
              <a:off x="8170120" y="4113175"/>
              <a:ext cx="0" cy="54071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B3DE0E7-172F-FB07-74B4-DCA8E16B0660}"/>
                </a:ext>
              </a:extLst>
            </p:cNvPr>
            <p:cNvCxnSpPr>
              <a:cxnSpLocks/>
            </p:cNvCxnSpPr>
            <p:nvPr/>
          </p:nvCxnSpPr>
          <p:spPr>
            <a:xfrm>
              <a:off x="8170120" y="4653885"/>
              <a:ext cx="597517" cy="131496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7316351A-D88E-F6E8-3C5E-DDA6DE06BB79}"/>
                </a:ext>
              </a:extLst>
            </p:cNvPr>
            <p:cNvSpPr/>
            <p:nvPr/>
          </p:nvSpPr>
          <p:spPr>
            <a:xfrm>
              <a:off x="6338334" y="1392072"/>
              <a:ext cx="491320" cy="1488213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5-point Star 7">
              <a:extLst>
                <a:ext uri="{FF2B5EF4-FFF2-40B4-BE49-F238E27FC236}">
                  <a16:creationId xmlns:a16="http://schemas.microsoft.com/office/drawing/2014/main" id="{A5E2463E-79A9-554A-BC09-837CA55F4B95}"/>
                </a:ext>
              </a:extLst>
            </p:cNvPr>
            <p:cNvSpPr/>
            <p:nvPr/>
          </p:nvSpPr>
          <p:spPr>
            <a:xfrm>
              <a:off x="8453738" y="4462816"/>
              <a:ext cx="627798" cy="627798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10EDA6-D284-DFB5-2FF6-D48495078250}"/>
                </a:ext>
              </a:extLst>
            </p:cNvPr>
            <p:cNvSpPr/>
            <p:nvPr/>
          </p:nvSpPr>
          <p:spPr>
            <a:xfrm>
              <a:off x="6338335" y="3289110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3AC0F6-5BEC-2E1B-CF7A-BADB47E0A9CA}"/>
                </a:ext>
              </a:extLst>
            </p:cNvPr>
            <p:cNvSpPr/>
            <p:nvPr/>
          </p:nvSpPr>
          <p:spPr>
            <a:xfrm>
              <a:off x="6643085" y="387972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5585D1-3549-BF3F-40FB-5B2D6DDE6A20}"/>
                </a:ext>
              </a:extLst>
            </p:cNvPr>
            <p:cNvSpPr/>
            <p:nvPr/>
          </p:nvSpPr>
          <p:spPr>
            <a:xfrm>
              <a:off x="7440036" y="387972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64543F-BE74-0591-ECD8-4C542A7BE294}"/>
                </a:ext>
              </a:extLst>
            </p:cNvPr>
            <p:cNvSpPr/>
            <p:nvPr/>
          </p:nvSpPr>
          <p:spPr>
            <a:xfrm>
              <a:off x="7997850" y="4032013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53BE58-49DA-5FBC-A0C7-345C2C47886F}"/>
                </a:ext>
              </a:extLst>
            </p:cNvPr>
            <p:cNvSpPr/>
            <p:nvPr/>
          </p:nvSpPr>
          <p:spPr>
            <a:xfrm>
              <a:off x="8066269" y="4524448"/>
              <a:ext cx="245660" cy="2456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B901FBF-CABE-DA2D-4D12-854146C098C9}"/>
              </a:ext>
            </a:extLst>
          </p:cNvPr>
          <p:cNvSpPr txBox="1"/>
          <p:nvPr/>
        </p:nvSpPr>
        <p:spPr>
          <a:xfrm>
            <a:off x="621323" y="1887415"/>
            <a:ext cx="4630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iteratively finding a minima…</a:t>
            </a:r>
          </a:p>
          <a:p>
            <a:endParaRPr lang="en-US" dirty="0"/>
          </a:p>
          <a:p>
            <a:r>
              <a:rPr lang="en-US" dirty="0"/>
              <a:t>Compute the gradient where you are</a:t>
            </a:r>
          </a:p>
          <a:p>
            <a:endParaRPr lang="en-US" dirty="0"/>
          </a:p>
          <a:p>
            <a:r>
              <a:rPr lang="en-US" dirty="0"/>
              <a:t>Move in the direction of steepest descent</a:t>
            </a:r>
          </a:p>
          <a:p>
            <a:endParaRPr lang="en-US" dirty="0"/>
          </a:p>
          <a:p>
            <a:r>
              <a:rPr lang="en-US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Computing the gradient when there’s many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Knowing how big a step to 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Knowing you’re at the global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</a:t>
            </a:r>
            <a:r>
              <a:rPr lang="en-US" dirty="0" err="1"/>
              <a:t>optimisers</a:t>
            </a:r>
            <a:r>
              <a:rPr lang="en-US" dirty="0"/>
              <a:t> exist but just used gradient descent…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CA52D-A1B2-4549-413E-A2A3F230E392}"/>
              </a:ext>
            </a:extLst>
          </p:cNvPr>
          <p:cNvSpPr txBox="1"/>
          <p:nvPr/>
        </p:nvSpPr>
        <p:spPr>
          <a:xfrm>
            <a:off x="4160520" y="548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7E98818-F0D5-01C4-66A0-801F19228BC6}"/>
              </a:ext>
            </a:extLst>
          </p:cNvPr>
          <p:cNvSpPr txBox="1">
            <a:spLocks/>
          </p:cNvSpPr>
          <p:nvPr/>
        </p:nvSpPr>
        <p:spPr>
          <a:xfrm>
            <a:off x="561534" y="331354"/>
            <a:ext cx="671272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99616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3201EC-838B-F04D-5335-F43A1F99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8" y="2930149"/>
            <a:ext cx="45212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EDCD25-7F56-F077-63CF-77196301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310" y="3154998"/>
            <a:ext cx="4787900" cy="2171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70CD56-D8C3-98E8-0B04-747EF83863EE}"/>
              </a:ext>
            </a:extLst>
          </p:cNvPr>
          <p:cNvSpPr txBox="1">
            <a:spLocks/>
          </p:cNvSpPr>
          <p:nvPr/>
        </p:nvSpPr>
        <p:spPr>
          <a:xfrm>
            <a:off x="719548" y="367456"/>
            <a:ext cx="821871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ea typeface="MesloLGSDZ Nerd Font Propo" panose="020B0609030804020204" pitchFamily="49" charset="0"/>
                <a:cs typeface="Aharoni" panose="02010803020104030203" pitchFamily="2" charset="-79"/>
              </a:rPr>
              <a:t>Linear Regression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9B7AA-2210-D939-9DE3-926374629834}"/>
              </a:ext>
            </a:extLst>
          </p:cNvPr>
          <p:cNvSpPr txBox="1"/>
          <p:nvPr/>
        </p:nvSpPr>
        <p:spPr>
          <a:xfrm>
            <a:off x="826770" y="2297430"/>
            <a:ext cx="456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32D787-76DC-0ED6-CBBA-357340339E46}"/>
              </a:ext>
            </a:extLst>
          </p:cNvPr>
          <p:cNvSpPr txBox="1"/>
          <p:nvPr/>
        </p:nvSpPr>
        <p:spPr>
          <a:xfrm>
            <a:off x="6654165" y="2297430"/>
            <a:ext cx="456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Training loop</a:t>
            </a:r>
          </a:p>
        </p:txBody>
      </p:sp>
    </p:spTree>
    <p:extLst>
      <p:ext uri="{BB962C8B-B14F-4D97-AF65-F5344CB8AC3E}">
        <p14:creationId xmlns:p14="http://schemas.microsoft.com/office/powerpoint/2010/main" val="4264001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06C2-796B-4E46-FFA3-2A879E6F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39C7-32AB-4568-D522-75D6D196B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81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2E26-21A1-4B66-6614-85229866A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A361-DE18-02A3-A16C-883D8636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1B99A3-4397-9C40-5DB7-D442C11002A5}"/>
              </a:ext>
            </a:extLst>
          </p:cNvPr>
          <p:cNvCxnSpPr>
            <a:cxnSpLocks/>
          </p:cNvCxnSpPr>
          <p:nvPr/>
        </p:nvCxnSpPr>
        <p:spPr>
          <a:xfrm>
            <a:off x="8283218" y="4057218"/>
            <a:ext cx="818519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13FA7-29C5-DDDA-08C6-ABF32A7AC78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281097" y="2109647"/>
            <a:ext cx="1966428" cy="158646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EB87E3-13FD-AAD3-D2C1-EF58987AB5B0}"/>
              </a:ext>
            </a:extLst>
          </p:cNvPr>
          <p:cNvCxnSpPr>
            <a:cxnSpLocks/>
          </p:cNvCxnSpPr>
          <p:nvPr/>
        </p:nvCxnSpPr>
        <p:spPr>
          <a:xfrm>
            <a:off x="2166798" y="3405048"/>
            <a:ext cx="1963455" cy="49315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7F872D-9DD2-B9ED-0C4E-48AC398EE05B}"/>
              </a:ext>
            </a:extLst>
          </p:cNvPr>
          <p:cNvCxnSpPr>
            <a:cxnSpLocks/>
          </p:cNvCxnSpPr>
          <p:nvPr/>
        </p:nvCxnSpPr>
        <p:spPr>
          <a:xfrm flipV="1">
            <a:off x="2290621" y="4174489"/>
            <a:ext cx="1839632" cy="52278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C478FF-7CCA-7031-FE77-E295762B23F5}"/>
              </a:ext>
            </a:extLst>
          </p:cNvPr>
          <p:cNvCxnSpPr>
            <a:cxnSpLocks/>
          </p:cNvCxnSpPr>
          <p:nvPr/>
        </p:nvCxnSpPr>
        <p:spPr>
          <a:xfrm flipV="1">
            <a:off x="2392221" y="4435882"/>
            <a:ext cx="1966920" cy="147265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A982153-FFCB-85B9-3ACA-E4B733F2953C}"/>
              </a:ext>
            </a:extLst>
          </p:cNvPr>
          <p:cNvSpPr/>
          <p:nvPr/>
        </p:nvSpPr>
        <p:spPr>
          <a:xfrm>
            <a:off x="1900097" y="1728647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9C75DC-9EC6-EE0D-1E89-F613E7811527}"/>
              </a:ext>
            </a:extLst>
          </p:cNvPr>
          <p:cNvSpPr/>
          <p:nvPr/>
        </p:nvSpPr>
        <p:spPr>
          <a:xfrm>
            <a:off x="1900097" y="3024048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9AA49E-74AA-851E-B268-9D7D7131DAF7}"/>
              </a:ext>
            </a:extLst>
          </p:cNvPr>
          <p:cNvSpPr/>
          <p:nvPr/>
        </p:nvSpPr>
        <p:spPr>
          <a:xfrm>
            <a:off x="1900097" y="4319449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590314-3E3F-3661-7EDA-011744683AF4}"/>
              </a:ext>
            </a:extLst>
          </p:cNvPr>
          <p:cNvSpPr/>
          <p:nvPr/>
        </p:nvSpPr>
        <p:spPr>
          <a:xfrm>
            <a:off x="1900097" y="5614850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C33494-5583-1EF7-6A64-502754C54413}"/>
              </a:ext>
            </a:extLst>
          </p:cNvPr>
          <p:cNvSpPr/>
          <p:nvPr/>
        </p:nvSpPr>
        <p:spPr>
          <a:xfrm>
            <a:off x="4109895" y="3558482"/>
            <a:ext cx="939799" cy="939799"/>
          </a:xfrm>
          <a:prstGeom prst="ellipse">
            <a:avLst/>
          </a:prstGeom>
          <a:solidFill>
            <a:srgbClr val="F9C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27179-A962-E7DA-70DB-390AF19CB05F}"/>
              </a:ext>
            </a:extLst>
          </p:cNvPr>
          <p:cNvSpPr/>
          <p:nvPr/>
        </p:nvSpPr>
        <p:spPr>
          <a:xfrm>
            <a:off x="9101737" y="3582365"/>
            <a:ext cx="939799" cy="939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086BC8-99D5-399E-A148-62EAE032E8DF}"/>
              </a:ext>
            </a:extLst>
          </p:cNvPr>
          <p:cNvSpPr txBox="1"/>
          <p:nvPr/>
        </p:nvSpPr>
        <p:spPr>
          <a:xfrm>
            <a:off x="1871521" y="1690688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974755-8BD5-BDD4-F013-5DAFB51AA630}"/>
              </a:ext>
            </a:extLst>
          </p:cNvPr>
          <p:cNvSpPr txBox="1"/>
          <p:nvPr/>
        </p:nvSpPr>
        <p:spPr>
          <a:xfrm>
            <a:off x="1871521" y="2994449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2475F5-3C97-48EA-0CA1-5F637038A475}"/>
              </a:ext>
            </a:extLst>
          </p:cNvPr>
          <p:cNvSpPr txBox="1"/>
          <p:nvPr/>
        </p:nvSpPr>
        <p:spPr>
          <a:xfrm>
            <a:off x="1861996" y="430694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7273F3-FC91-7181-3162-4CFEDFDF0785}"/>
              </a:ext>
            </a:extLst>
          </p:cNvPr>
          <p:cNvSpPr txBox="1"/>
          <p:nvPr/>
        </p:nvSpPr>
        <p:spPr>
          <a:xfrm>
            <a:off x="1871521" y="558255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4FF4F3-EACE-0A4C-482B-4D7939D7BB92}"/>
                  </a:ext>
                </a:extLst>
              </p:cNvPr>
              <p:cNvSpPr txBox="1"/>
              <p:nvPr/>
            </p:nvSpPr>
            <p:spPr>
              <a:xfrm>
                <a:off x="4315597" y="3615635"/>
                <a:ext cx="52097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540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4FF4F3-EACE-0A4C-482B-4D7939D7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97" y="3615635"/>
                <a:ext cx="520976" cy="830997"/>
              </a:xfrm>
              <a:prstGeom prst="rect">
                <a:avLst/>
              </a:prstGeom>
              <a:blipFill>
                <a:blip r:embed="rId2"/>
                <a:stretch>
                  <a:fillRect l="-28571" r="-309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085F579-87AD-ABFE-645E-3172A07207F8}"/>
              </a:ext>
            </a:extLst>
          </p:cNvPr>
          <p:cNvSpPr txBox="1"/>
          <p:nvPr/>
        </p:nvSpPr>
        <p:spPr>
          <a:xfrm>
            <a:off x="9134594" y="3582853"/>
            <a:ext cx="8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00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A5DBF2-18BC-88E8-4CD5-C74141449626}"/>
              </a:ext>
            </a:extLst>
          </p:cNvPr>
          <p:cNvCxnSpPr>
            <a:cxnSpLocks/>
          </p:cNvCxnSpPr>
          <p:nvPr/>
        </p:nvCxnSpPr>
        <p:spPr>
          <a:xfrm>
            <a:off x="5043721" y="4027314"/>
            <a:ext cx="682153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07C745C-3B3F-3DF1-C5B8-FD46B04EAA3F}"/>
              </a:ext>
            </a:extLst>
          </p:cNvPr>
          <p:cNvSpPr/>
          <p:nvPr/>
        </p:nvSpPr>
        <p:spPr>
          <a:xfrm>
            <a:off x="5715275" y="3555471"/>
            <a:ext cx="939799" cy="93979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A3C6F6-4CCE-7239-40B3-85093EE44380}"/>
              </a:ext>
            </a:extLst>
          </p:cNvPr>
          <p:cNvSpPr txBox="1"/>
          <p:nvPr/>
        </p:nvSpPr>
        <p:spPr>
          <a:xfrm>
            <a:off x="5726538" y="3673167"/>
            <a:ext cx="88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+b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CEB375-B413-AFA9-C751-C7B37C18245B}"/>
              </a:ext>
            </a:extLst>
          </p:cNvPr>
          <p:cNvCxnSpPr>
            <a:cxnSpLocks/>
          </p:cNvCxnSpPr>
          <p:nvPr/>
        </p:nvCxnSpPr>
        <p:spPr>
          <a:xfrm>
            <a:off x="6635664" y="4043547"/>
            <a:ext cx="818519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21C43DC-865E-70BD-6945-3CD0F01E8912}"/>
              </a:ext>
            </a:extLst>
          </p:cNvPr>
          <p:cNvSpPr/>
          <p:nvPr/>
        </p:nvSpPr>
        <p:spPr>
          <a:xfrm>
            <a:off x="7440736" y="3595588"/>
            <a:ext cx="939799" cy="93979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250FFC-0551-DECA-939B-2720CFE0AD99}"/>
                  </a:ext>
                </a:extLst>
              </p:cNvPr>
              <p:cNvSpPr txBox="1"/>
              <p:nvPr/>
            </p:nvSpPr>
            <p:spPr>
              <a:xfrm>
                <a:off x="7671824" y="3631910"/>
                <a:ext cx="50071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250FFC-0551-DECA-939B-2720CFE0A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824" y="3631910"/>
                <a:ext cx="500713" cy="738664"/>
              </a:xfrm>
              <a:prstGeom prst="rect">
                <a:avLst/>
              </a:prstGeom>
              <a:blipFill>
                <a:blip r:embed="rId3"/>
                <a:stretch>
                  <a:fillRect l="-150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2CE4786A-D696-97EF-38AF-BF8BE1890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53" y="792320"/>
            <a:ext cx="5930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1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6C7E-7F13-0DB9-78A2-6D093DA8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1AC0-3AEA-39A8-3B72-9573CFAE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E85476-882C-4C7A-8EB7-77284D1A36A0}"/>
              </a:ext>
            </a:extLst>
          </p:cNvPr>
          <p:cNvCxnSpPr>
            <a:cxnSpLocks/>
          </p:cNvCxnSpPr>
          <p:nvPr/>
        </p:nvCxnSpPr>
        <p:spPr>
          <a:xfrm>
            <a:off x="2281097" y="2109647"/>
            <a:ext cx="1966428" cy="158646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410380-B3F6-40DE-25AA-018D3703B172}"/>
              </a:ext>
            </a:extLst>
          </p:cNvPr>
          <p:cNvCxnSpPr>
            <a:cxnSpLocks/>
          </p:cNvCxnSpPr>
          <p:nvPr/>
        </p:nvCxnSpPr>
        <p:spPr>
          <a:xfrm>
            <a:off x="2166798" y="3405048"/>
            <a:ext cx="1963455" cy="49315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6A01D3-0CA1-2755-11E3-7F6DC4CC70BC}"/>
              </a:ext>
            </a:extLst>
          </p:cNvPr>
          <p:cNvCxnSpPr>
            <a:cxnSpLocks/>
          </p:cNvCxnSpPr>
          <p:nvPr/>
        </p:nvCxnSpPr>
        <p:spPr>
          <a:xfrm flipV="1">
            <a:off x="2290621" y="4174489"/>
            <a:ext cx="1839632" cy="52278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C1683D-248E-2EC4-B564-3B27765874A4}"/>
              </a:ext>
            </a:extLst>
          </p:cNvPr>
          <p:cNvCxnSpPr>
            <a:cxnSpLocks/>
          </p:cNvCxnSpPr>
          <p:nvPr/>
        </p:nvCxnSpPr>
        <p:spPr>
          <a:xfrm flipV="1">
            <a:off x="2392221" y="4435882"/>
            <a:ext cx="1966920" cy="147265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F7DEA1B-F20D-C2E1-9A93-0FC1ED23946C}"/>
              </a:ext>
            </a:extLst>
          </p:cNvPr>
          <p:cNvSpPr/>
          <p:nvPr/>
        </p:nvSpPr>
        <p:spPr>
          <a:xfrm>
            <a:off x="1900097" y="1728647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96F07B-58F6-7DAB-21DB-F485172D0624}"/>
              </a:ext>
            </a:extLst>
          </p:cNvPr>
          <p:cNvSpPr/>
          <p:nvPr/>
        </p:nvSpPr>
        <p:spPr>
          <a:xfrm>
            <a:off x="1900097" y="3024048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D6FBB4-807C-71C9-F89A-5D76FB4E1E28}"/>
              </a:ext>
            </a:extLst>
          </p:cNvPr>
          <p:cNvSpPr/>
          <p:nvPr/>
        </p:nvSpPr>
        <p:spPr>
          <a:xfrm>
            <a:off x="1900097" y="4319449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60BBA4-AD50-B1C4-0969-1EE49E6F2EF6}"/>
              </a:ext>
            </a:extLst>
          </p:cNvPr>
          <p:cNvSpPr/>
          <p:nvPr/>
        </p:nvSpPr>
        <p:spPr>
          <a:xfrm>
            <a:off x="1900097" y="5614850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66DD5-2F6D-2A22-961F-BD062D643F54}"/>
              </a:ext>
            </a:extLst>
          </p:cNvPr>
          <p:cNvSpPr txBox="1"/>
          <p:nvPr/>
        </p:nvSpPr>
        <p:spPr>
          <a:xfrm>
            <a:off x="1871521" y="1690688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222EAC-991D-E989-3C03-4D39C3568232}"/>
              </a:ext>
            </a:extLst>
          </p:cNvPr>
          <p:cNvSpPr txBox="1"/>
          <p:nvPr/>
        </p:nvSpPr>
        <p:spPr>
          <a:xfrm>
            <a:off x="1871521" y="2994449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6291B7-2E4C-FE58-2AEE-AB3B3DA99ED9}"/>
              </a:ext>
            </a:extLst>
          </p:cNvPr>
          <p:cNvSpPr txBox="1"/>
          <p:nvPr/>
        </p:nvSpPr>
        <p:spPr>
          <a:xfrm>
            <a:off x="1861996" y="430694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A8C1E4-A7BC-310E-6477-9C2272F2D73C}"/>
              </a:ext>
            </a:extLst>
          </p:cNvPr>
          <p:cNvSpPr txBox="1"/>
          <p:nvPr/>
        </p:nvSpPr>
        <p:spPr>
          <a:xfrm>
            <a:off x="1871521" y="558255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CF799A9-EEB7-D666-D213-73A5951D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53" y="792320"/>
            <a:ext cx="5930900" cy="25273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CE45175-522F-7BE0-55D4-20E91C8B9588}"/>
              </a:ext>
            </a:extLst>
          </p:cNvPr>
          <p:cNvSpPr/>
          <p:nvPr/>
        </p:nvSpPr>
        <p:spPr>
          <a:xfrm>
            <a:off x="4086962" y="3582365"/>
            <a:ext cx="939799" cy="939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E2A05-3D4B-97BF-F1AF-ADA24FCA0919}"/>
              </a:ext>
            </a:extLst>
          </p:cNvPr>
          <p:cNvSpPr txBox="1"/>
          <p:nvPr/>
        </p:nvSpPr>
        <p:spPr>
          <a:xfrm>
            <a:off x="4119819" y="3582853"/>
            <a:ext cx="8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00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96305-D220-C45B-9295-17DBDC055866}"/>
              </a:ext>
            </a:extLst>
          </p:cNvPr>
          <p:cNvSpPr txBox="1"/>
          <p:nvPr/>
        </p:nvSpPr>
        <p:spPr>
          <a:xfrm>
            <a:off x="5428648" y="3696112"/>
            <a:ext cx="488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a weighted sum of the input nodes, possible addition by a bias term, and then evaluation with an activation </a:t>
            </a:r>
            <a:r>
              <a:rPr lang="en-US" dirty="0" err="1"/>
              <a:t>funciton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80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D334D-30A7-07B3-C59C-E06D389D0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F243-FB3E-2855-1385-58A62A2F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B7AA6A-A557-ED66-4558-B52AB3E2DF4B}"/>
              </a:ext>
            </a:extLst>
          </p:cNvPr>
          <p:cNvCxnSpPr>
            <a:cxnSpLocks/>
          </p:cNvCxnSpPr>
          <p:nvPr/>
        </p:nvCxnSpPr>
        <p:spPr>
          <a:xfrm>
            <a:off x="6942895" y="4057218"/>
            <a:ext cx="995522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E42000-C4CF-DD13-6393-6B004E33BE2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281097" y="2109647"/>
            <a:ext cx="1966428" cy="158646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9E766D-AB9C-0DEA-0557-EECF6F2B206E}"/>
              </a:ext>
            </a:extLst>
          </p:cNvPr>
          <p:cNvCxnSpPr>
            <a:cxnSpLocks/>
          </p:cNvCxnSpPr>
          <p:nvPr/>
        </p:nvCxnSpPr>
        <p:spPr>
          <a:xfrm>
            <a:off x="2166798" y="3405048"/>
            <a:ext cx="1963455" cy="493155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9ADD92-A91B-27BE-056B-4B50383BEC00}"/>
              </a:ext>
            </a:extLst>
          </p:cNvPr>
          <p:cNvCxnSpPr>
            <a:cxnSpLocks/>
          </p:cNvCxnSpPr>
          <p:nvPr/>
        </p:nvCxnSpPr>
        <p:spPr>
          <a:xfrm flipV="1">
            <a:off x="2290621" y="4174489"/>
            <a:ext cx="1839632" cy="52278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BA417A-E6D6-494D-48E9-00602460B102}"/>
              </a:ext>
            </a:extLst>
          </p:cNvPr>
          <p:cNvCxnSpPr>
            <a:cxnSpLocks/>
          </p:cNvCxnSpPr>
          <p:nvPr/>
        </p:nvCxnSpPr>
        <p:spPr>
          <a:xfrm flipV="1">
            <a:off x="2392221" y="4435882"/>
            <a:ext cx="1966920" cy="1472657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5EDA7D0-8D86-B0D7-3308-7A91D620A425}"/>
              </a:ext>
            </a:extLst>
          </p:cNvPr>
          <p:cNvSpPr/>
          <p:nvPr/>
        </p:nvSpPr>
        <p:spPr>
          <a:xfrm>
            <a:off x="1900097" y="1728647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872B43-6727-57B0-04AB-9C847BADBA5F}"/>
              </a:ext>
            </a:extLst>
          </p:cNvPr>
          <p:cNvSpPr/>
          <p:nvPr/>
        </p:nvSpPr>
        <p:spPr>
          <a:xfrm>
            <a:off x="1900097" y="3024048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56143E2-7718-AC1E-3967-B5F52B5719C1}"/>
              </a:ext>
            </a:extLst>
          </p:cNvPr>
          <p:cNvSpPr/>
          <p:nvPr/>
        </p:nvSpPr>
        <p:spPr>
          <a:xfrm>
            <a:off x="1900097" y="4319449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E3BDFA-BF86-4C7B-E109-11987A081A8E}"/>
              </a:ext>
            </a:extLst>
          </p:cNvPr>
          <p:cNvSpPr/>
          <p:nvPr/>
        </p:nvSpPr>
        <p:spPr>
          <a:xfrm>
            <a:off x="1900097" y="5614850"/>
            <a:ext cx="762000" cy="76200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87CC5A-2AFF-451D-5836-E50013EC6319}"/>
              </a:ext>
            </a:extLst>
          </p:cNvPr>
          <p:cNvSpPr/>
          <p:nvPr/>
        </p:nvSpPr>
        <p:spPr>
          <a:xfrm>
            <a:off x="4109895" y="3558482"/>
            <a:ext cx="939799" cy="939799"/>
          </a:xfrm>
          <a:prstGeom prst="ellipse">
            <a:avLst/>
          </a:prstGeom>
          <a:solidFill>
            <a:srgbClr val="F9C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9595A4-27DC-3657-EAFB-B933F3D6CF74}"/>
              </a:ext>
            </a:extLst>
          </p:cNvPr>
          <p:cNvSpPr/>
          <p:nvPr/>
        </p:nvSpPr>
        <p:spPr>
          <a:xfrm>
            <a:off x="7938417" y="3582365"/>
            <a:ext cx="939799" cy="939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E5B5CE-CF63-CD6F-35CA-D6CD07B7E7B5}"/>
              </a:ext>
            </a:extLst>
          </p:cNvPr>
          <p:cNvSpPr txBox="1"/>
          <p:nvPr/>
        </p:nvSpPr>
        <p:spPr>
          <a:xfrm>
            <a:off x="1871521" y="1690688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0BFBB2-0A22-591D-9A4F-D1E8711437A4}"/>
              </a:ext>
            </a:extLst>
          </p:cNvPr>
          <p:cNvSpPr txBox="1"/>
          <p:nvPr/>
        </p:nvSpPr>
        <p:spPr>
          <a:xfrm>
            <a:off x="1871521" y="2994449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9E0966-E195-E5B7-3640-BB8AA8E46E05}"/>
              </a:ext>
            </a:extLst>
          </p:cNvPr>
          <p:cNvSpPr txBox="1"/>
          <p:nvPr/>
        </p:nvSpPr>
        <p:spPr>
          <a:xfrm>
            <a:off x="1861996" y="430694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3AEDC-4E07-9F69-F7C9-51FCB47514D1}"/>
              </a:ext>
            </a:extLst>
          </p:cNvPr>
          <p:cNvSpPr txBox="1"/>
          <p:nvPr/>
        </p:nvSpPr>
        <p:spPr>
          <a:xfrm>
            <a:off x="1871521" y="5582557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F2F8C0-A84E-E0FC-5ABC-79EBEACDFA7B}"/>
                  </a:ext>
                </a:extLst>
              </p:cNvPr>
              <p:cNvSpPr txBox="1"/>
              <p:nvPr/>
            </p:nvSpPr>
            <p:spPr>
              <a:xfrm>
                <a:off x="4315597" y="3615635"/>
                <a:ext cx="52097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540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F2F8C0-A84E-E0FC-5ABC-79EBEACD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97" y="3615635"/>
                <a:ext cx="520976" cy="830997"/>
              </a:xfrm>
              <a:prstGeom prst="rect">
                <a:avLst/>
              </a:prstGeom>
              <a:blipFill>
                <a:blip r:embed="rId2"/>
                <a:stretch>
                  <a:fillRect l="-28571" r="-309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E19FED1-EBF1-BAA0-6477-AA2C9CC3FF64}"/>
              </a:ext>
            </a:extLst>
          </p:cNvPr>
          <p:cNvSpPr txBox="1"/>
          <p:nvPr/>
        </p:nvSpPr>
        <p:spPr>
          <a:xfrm>
            <a:off x="7971274" y="3582853"/>
            <a:ext cx="8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2000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101555-6089-7323-096F-7E74C3DB877C}"/>
              </a:ext>
            </a:extLst>
          </p:cNvPr>
          <p:cNvCxnSpPr>
            <a:cxnSpLocks/>
          </p:cNvCxnSpPr>
          <p:nvPr/>
        </p:nvCxnSpPr>
        <p:spPr>
          <a:xfrm flipH="1">
            <a:off x="4703618" y="2580724"/>
            <a:ext cx="201027" cy="1001641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5353DED-6877-8388-B14E-ECB69E3EA107}"/>
              </a:ext>
            </a:extLst>
          </p:cNvPr>
          <p:cNvSpPr/>
          <p:nvPr/>
        </p:nvSpPr>
        <p:spPr>
          <a:xfrm>
            <a:off x="4517372" y="1728647"/>
            <a:ext cx="939799" cy="93979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0D9F5-A592-F2AD-AA60-7E35DF89A382}"/>
              </a:ext>
            </a:extLst>
          </p:cNvPr>
          <p:cNvSpPr txBox="1"/>
          <p:nvPr/>
        </p:nvSpPr>
        <p:spPr>
          <a:xfrm>
            <a:off x="4539268" y="1814444"/>
            <a:ext cx="88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1957B0-44D9-D50A-C0A8-38A5455AB6B3}"/>
              </a:ext>
            </a:extLst>
          </p:cNvPr>
          <p:cNvCxnSpPr>
            <a:cxnSpLocks/>
          </p:cNvCxnSpPr>
          <p:nvPr/>
        </p:nvCxnSpPr>
        <p:spPr>
          <a:xfrm>
            <a:off x="5043372" y="4057085"/>
            <a:ext cx="945948" cy="0"/>
          </a:xfrm>
          <a:prstGeom prst="line">
            <a:avLst/>
          </a:prstGeom>
          <a:ln w="762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20DE02C-9D11-C97D-F687-270774656692}"/>
              </a:ext>
            </a:extLst>
          </p:cNvPr>
          <p:cNvSpPr/>
          <p:nvPr/>
        </p:nvSpPr>
        <p:spPr>
          <a:xfrm>
            <a:off x="6003096" y="3595588"/>
            <a:ext cx="939799" cy="93979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3D9D0A-BF0F-E199-3026-F5A2362E1BA8}"/>
                  </a:ext>
                </a:extLst>
              </p:cNvPr>
              <p:cNvSpPr txBox="1"/>
              <p:nvPr/>
            </p:nvSpPr>
            <p:spPr>
              <a:xfrm>
                <a:off x="6234184" y="3631910"/>
                <a:ext cx="50071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3D9D0A-BF0F-E199-3026-F5A2362E1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84" y="3631910"/>
                <a:ext cx="500713" cy="738664"/>
              </a:xfrm>
              <a:prstGeom prst="rect">
                <a:avLst/>
              </a:prstGeom>
              <a:blipFill>
                <a:blip r:embed="rId3"/>
                <a:stretch>
                  <a:fillRect l="-17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7D32383A-33F8-57B2-05E9-E0D4514C0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199" y="635800"/>
            <a:ext cx="5930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1A0E3-95D3-AE8D-7572-77CAD4C4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 now?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B8706-19E4-4C03-96A0-833E28F6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9" y="2108200"/>
            <a:ext cx="5133421" cy="3557746"/>
          </a:xfrm>
          <a:prstGeom prst="rect">
            <a:avLst/>
          </a:prstGeom>
        </p:spPr>
      </p:pic>
      <p:pic>
        <p:nvPicPr>
          <p:cNvPr id="6" name="Picture 2" descr="r/singularity - &quot;The number of AI papers on arXiv per month grows exponentially with doubling rate of 24 months.&quot;">
            <a:extLst>
              <a:ext uri="{FF2B5EF4-FFF2-40B4-BE49-F238E27FC236}">
                <a16:creationId xmlns:a16="http://schemas.microsoft.com/office/drawing/2014/main" id="{B6C3C55E-D30D-A5EA-B89F-E9BD5DAC2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16" y="1320800"/>
            <a:ext cx="5005783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368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E460-3F40-D705-7497-350649A6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pic>
        <p:nvPicPr>
          <p:cNvPr id="73730" name="Picture 2" descr="Electronic Neural Network, Mark I Perceptron | National Museum of American  History">
            <a:extLst>
              <a:ext uri="{FF2B5EF4-FFF2-40B4-BE49-F238E27FC236}">
                <a16:creationId xmlns:a16="http://schemas.microsoft.com/office/drawing/2014/main" id="{5A7C0E70-E2C8-CC8C-BD87-F1D0E17E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10" y="1507946"/>
            <a:ext cx="5234940" cy="41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89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D433-7C01-5CBD-CEFF-D859F742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#3: </a:t>
            </a:r>
            <a:r>
              <a:rPr lang="en-US" dirty="0" err="1"/>
              <a:t>PyTorch</a:t>
            </a:r>
            <a:r>
              <a:rPr lang="en-US" dirty="0"/>
              <a:t> for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5CD7B-BDDD-B511-A53F-25561B8D1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tutorial on building a simple regressor in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Extend this to either a multi linear regressor, or a classifier</a:t>
            </a:r>
          </a:p>
          <a:p>
            <a:r>
              <a:rPr lang="en-US" dirty="0"/>
              <a:t>Feel free to use the Iris dataset if you prefer!</a:t>
            </a:r>
          </a:p>
        </p:txBody>
      </p:sp>
    </p:spTree>
    <p:extLst>
      <p:ext uri="{BB962C8B-B14F-4D97-AF65-F5344CB8AC3E}">
        <p14:creationId xmlns:p14="http://schemas.microsoft.com/office/powerpoint/2010/main" val="3667713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6EF3DD-7408-0DF0-E7E9-EEC0C5E55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1B34C-660B-6764-0F10-6B5BF18E53F9}"/>
              </a:ext>
            </a:extLst>
          </p:cNvPr>
          <p:cNvSpPr txBox="1"/>
          <p:nvPr/>
        </p:nvSpPr>
        <p:spPr>
          <a:xfrm>
            <a:off x="2664178" y="666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66E96-9ADC-676F-E310-EAB74FC29CC2}"/>
              </a:ext>
            </a:extLst>
          </p:cNvPr>
          <p:cNvSpPr txBox="1"/>
          <p:nvPr/>
        </p:nvSpPr>
        <p:spPr>
          <a:xfrm>
            <a:off x="1885244" y="2325511"/>
            <a:ext cx="821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Take the regression practice and throw a </a:t>
            </a:r>
            <a:r>
              <a:rPr lang="en-US" dirty="0" err="1"/>
              <a:t>softmax</a:t>
            </a:r>
            <a:r>
              <a:rPr lang="en-US" dirty="0"/>
              <a:t> on the 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E9C002-4CB4-3575-E1CB-B16B68F998B4}"/>
              </a:ext>
            </a:extLst>
          </p:cNvPr>
          <p:cNvSpPr txBox="1"/>
          <p:nvPr/>
        </p:nvSpPr>
        <p:spPr>
          <a:xfrm>
            <a:off x="1986844" y="3978492"/>
            <a:ext cx="821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 we have dealt with linear models, which cannot model most real world cases</a:t>
            </a:r>
          </a:p>
          <a:p>
            <a:endParaRPr lang="en-US" dirty="0"/>
          </a:p>
          <a:p>
            <a:r>
              <a:rPr lang="en-US" dirty="0"/>
              <a:t>One of the magic ingredients of neural networks are activation functions…</a:t>
            </a:r>
          </a:p>
        </p:txBody>
      </p:sp>
    </p:spTree>
    <p:extLst>
      <p:ext uri="{BB962C8B-B14F-4D97-AF65-F5344CB8AC3E}">
        <p14:creationId xmlns:p14="http://schemas.microsoft.com/office/powerpoint/2010/main" val="2097894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5705-156A-62D1-11E9-7E1E0743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5E216-442C-CE4A-9C70-46F600ED9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013726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DF79-37FE-F8F7-E925-03BD6487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3 Code +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E1B9-51FE-9E88-5D3D-10423786C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52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7DAB-E2EA-99E9-85AB-FABDAE3A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 – </a:t>
            </a:r>
            <a:r>
              <a:rPr lang="en-US" sz="2000" dirty="0"/>
              <a:t>should have taken 2 hours up to this 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E0421-D1E2-5284-FE29-CB7F700C3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looked at two different ML problems: regression and classification</a:t>
            </a:r>
          </a:p>
          <a:p>
            <a:r>
              <a:rPr lang="en-US" dirty="0"/>
              <a:t>We have used </a:t>
            </a:r>
            <a:r>
              <a:rPr lang="en-US" b="1" dirty="0"/>
              <a:t>non-deep</a:t>
            </a:r>
            <a:r>
              <a:rPr lang="en-US" dirty="0"/>
              <a:t> techniques, amenable because our datasets were small and low-dimensional</a:t>
            </a:r>
          </a:p>
          <a:p>
            <a:r>
              <a:rPr lang="en-US" dirty="0"/>
              <a:t>We defined feed-forward </a:t>
            </a:r>
            <a:r>
              <a:rPr lang="en-US" b="1" dirty="0"/>
              <a:t>models </a:t>
            </a:r>
            <a:r>
              <a:rPr lang="en-US" dirty="0"/>
              <a:t>to make predictions</a:t>
            </a:r>
          </a:p>
          <a:p>
            <a:r>
              <a:rPr lang="en-US" dirty="0"/>
              <a:t>We used appropriate loss functions to evaluate the model’s performance</a:t>
            </a:r>
          </a:p>
          <a:p>
            <a:r>
              <a:rPr lang="en-US" dirty="0"/>
              <a:t>We used </a:t>
            </a:r>
            <a:r>
              <a:rPr lang="en-US" dirty="0" err="1"/>
              <a:t>PyTorch’s</a:t>
            </a:r>
            <a:r>
              <a:rPr lang="en-US" dirty="0"/>
              <a:t> automatic tools for computing the gradient and updating the learning </a:t>
            </a:r>
            <a:r>
              <a:rPr lang="en-US" dirty="0" err="1"/>
              <a:t>paramters</a:t>
            </a:r>
            <a:endParaRPr lang="en-US" dirty="0"/>
          </a:p>
          <a:p>
            <a:r>
              <a:rPr lang="en-US" dirty="0"/>
              <a:t>A linear layer plus a sigmoid function gave a non-linear response</a:t>
            </a:r>
          </a:p>
        </p:txBody>
      </p:sp>
    </p:spTree>
    <p:extLst>
      <p:ext uri="{BB962C8B-B14F-4D97-AF65-F5344CB8AC3E}">
        <p14:creationId xmlns:p14="http://schemas.microsoft.com/office/powerpoint/2010/main" val="3377591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D345-058D-B3BA-718F-6A49CF48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A814-9279-4E0A-B72D-40DB3D18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all the building blocks. Neural networks aren’t more complicated, they’re just deeper…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27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7AEF-F851-D9A4-BC43-AA3F4AEB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9137-59AC-1788-A67B-0F2F7C26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Focusing in on the perceptron model. Neural networks expand this to have multiple inputs and multiple outputs. We call this a layer. Then stack multiple layers in series. This stacking defines a </a:t>
            </a:r>
            <a:r>
              <a:rPr lang="en-US" b="1" dirty="0"/>
              <a:t>multi-layer perceptron </a:t>
            </a:r>
            <a:r>
              <a:rPr lang="en-US" dirty="0"/>
              <a:t>i.e. a </a:t>
            </a:r>
            <a:r>
              <a:rPr lang="en-US" b="1" dirty="0"/>
              <a:t>deep neural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4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1C73-ACF2-DB95-A3D7-D2B7A9A2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D1C7D-4B68-C50D-BA02-C084AFBB5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leave this for Maximillian?</a:t>
            </a:r>
          </a:p>
          <a:p>
            <a:r>
              <a:rPr lang="en-US" dirty="0"/>
              <a:t>Compare </a:t>
            </a:r>
            <a:r>
              <a:rPr lang="en-US" dirty="0" err="1"/>
              <a:t>ReLU</a:t>
            </a:r>
            <a:r>
              <a:rPr lang="en-US" dirty="0"/>
              <a:t>, arctanh, sigmoid</a:t>
            </a:r>
          </a:p>
        </p:txBody>
      </p:sp>
    </p:spTree>
    <p:extLst>
      <p:ext uri="{BB962C8B-B14F-4D97-AF65-F5344CB8AC3E}">
        <p14:creationId xmlns:p14="http://schemas.microsoft.com/office/powerpoint/2010/main" val="2927474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9CC2-06FE-5739-96B7-8F8C4933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5564-3A2D-BC04-AE70-C94997A8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38A3-21A1-61A6-9DCF-C6650DE9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ML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3790E-84B6-15F0-91FF-A0433174C67F}"/>
              </a:ext>
            </a:extLst>
          </p:cNvPr>
          <p:cNvSpPr txBox="1"/>
          <p:nvPr/>
        </p:nvSpPr>
        <p:spPr>
          <a:xfrm>
            <a:off x="1270000" y="2082800"/>
            <a:ext cx="7073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Access to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Increased computational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Breakthroughs in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Open-source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Companies doing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Economic and political motivation</a:t>
            </a:r>
          </a:p>
        </p:txBody>
      </p:sp>
      <p:pic>
        <p:nvPicPr>
          <p:cNvPr id="18434" name="Picture 2" descr="ImageNet Dataset | Papers With Code">
            <a:extLst>
              <a:ext uri="{FF2B5EF4-FFF2-40B4-BE49-F238E27FC236}">
                <a16:creationId xmlns:a16="http://schemas.microsoft.com/office/drawing/2014/main" id="{9A2E85DD-8F63-4DAC-7A65-21691280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70" y="598835"/>
            <a:ext cx="2931765" cy="293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NVIDIA A100 SXM4 80 GB Specs | TechPowerUp GPU Database">
            <a:extLst>
              <a:ext uri="{FF2B5EF4-FFF2-40B4-BE49-F238E27FC236}">
                <a16:creationId xmlns:a16="http://schemas.microsoft.com/office/drawing/2014/main" id="{6C8587CB-26BF-054A-F566-AD786688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1" y="3761135"/>
            <a:ext cx="4460560" cy="249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141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B076-60B7-973B-905C-7BEB5FF4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F7947-F9DE-71EC-7EA7-94BE84A9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one part of the optimizer (but not all of it)</a:t>
            </a:r>
          </a:p>
          <a:p>
            <a:pPr marL="0" indent="0">
              <a:buNone/>
            </a:pPr>
            <a:r>
              <a:rPr lang="en-US" dirty="0"/>
              <a:t>An efficient application of the chain rule, relying on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555194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2814-D688-C2E2-49E8-ED141CB0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050D2-047F-4633-84CD-976C861C8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62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2D6A-9D35-49D2-4467-31AFF5DF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benefits…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3603-EDDB-E088-C501-7A82C0983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75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82FC-1AE2-C038-F63A-8565B500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582AB-C3C0-8D65-ADBF-023BE115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</p:spTree>
    <p:extLst>
      <p:ext uri="{BB962C8B-B14F-4D97-AF65-F5344CB8AC3E}">
        <p14:creationId xmlns:p14="http://schemas.microsoft.com/office/powerpoint/2010/main" val="4126190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6DF3-0C1F-CDCA-F727-53D9F7EA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F03D5-CA07-30A1-E599-B3F1A2F69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should probably cover this</a:t>
            </a:r>
          </a:p>
          <a:p>
            <a:r>
              <a:rPr lang="en-US" dirty="0"/>
              <a:t>We have a composition of functions, thus we can apply the chain rule</a:t>
            </a:r>
          </a:p>
          <a:p>
            <a:r>
              <a:rPr lang="en-US" dirty="0"/>
              <a:t>The efficient computation of the gradients is what is highly optimized in modern ML packages</a:t>
            </a:r>
          </a:p>
        </p:txBody>
      </p:sp>
    </p:spTree>
    <p:extLst>
      <p:ext uri="{BB962C8B-B14F-4D97-AF65-F5344CB8AC3E}">
        <p14:creationId xmlns:p14="http://schemas.microsoft.com/office/powerpoint/2010/main" val="6459423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1E5FB-4A3D-FD80-178E-2F0D94BF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optimisers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5DB0E-5315-6F55-FF80-3B0949028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maybe be left for Maximillian</a:t>
            </a:r>
          </a:p>
        </p:txBody>
      </p:sp>
    </p:spTree>
    <p:extLst>
      <p:ext uri="{BB962C8B-B14F-4D97-AF65-F5344CB8AC3E}">
        <p14:creationId xmlns:p14="http://schemas.microsoft.com/office/powerpoint/2010/main" val="2954678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6905-8A30-7373-73B6-68C42F20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415A-BD94-2F63-14E9-F83AA381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Penguin classification with </a:t>
            </a:r>
            <a:r>
              <a:rPr lang="en-US" dirty="0" err="1"/>
              <a:t>PyTorch</a:t>
            </a:r>
            <a:r>
              <a:rPr lang="en-US" dirty="0"/>
              <a:t> NN</a:t>
            </a:r>
          </a:p>
        </p:txBody>
      </p:sp>
    </p:spTree>
    <p:extLst>
      <p:ext uri="{BB962C8B-B14F-4D97-AF65-F5344CB8AC3E}">
        <p14:creationId xmlns:p14="http://schemas.microsoft.com/office/powerpoint/2010/main" val="1445463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E242-8964-7337-024E-36FF2A31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haven’t said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DA71-5032-0203-A53F-DAD0AF050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backpropagation work?</a:t>
            </a:r>
          </a:p>
          <a:p>
            <a:r>
              <a:rPr lang="en-US" dirty="0"/>
              <a:t>What other choices do I have for loss functions?</a:t>
            </a:r>
          </a:p>
          <a:p>
            <a:r>
              <a:rPr lang="en-US" dirty="0"/>
              <a:t>How do optimizers work and which is best?</a:t>
            </a:r>
          </a:p>
          <a:p>
            <a:r>
              <a:rPr lang="en-US" dirty="0"/>
              <a:t>What if my data has some inherent structure I can utilize?</a:t>
            </a:r>
          </a:p>
          <a:p>
            <a:r>
              <a:rPr lang="en-US" dirty="0"/>
              <a:t>Optimizing hyperparameters </a:t>
            </a:r>
          </a:p>
          <a:p>
            <a:r>
              <a:rPr lang="en-US" dirty="0"/>
              <a:t>Reducing overfitting</a:t>
            </a:r>
          </a:p>
        </p:txBody>
      </p:sp>
    </p:spTree>
    <p:extLst>
      <p:ext uri="{BB962C8B-B14F-4D97-AF65-F5344CB8AC3E}">
        <p14:creationId xmlns:p14="http://schemas.microsoft.com/office/powerpoint/2010/main" val="288980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0165-D9BC-EBD1-65A5-2480A1FA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(45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CED5-AC0D-E6B7-2052-E5626BA14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House price regression</a:t>
            </a:r>
          </a:p>
          <a:p>
            <a:pPr marL="514350" indent="-514350">
              <a:buAutoNum type="arabicPeriod"/>
            </a:pPr>
            <a:r>
              <a:rPr lang="en-US" dirty="0"/>
              <a:t>LHC data events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8235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8E69BD-5C55-8A99-EB25-BCD49C2B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Mini Challenge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59453-D689-5249-0A28-5D7B61D3F49D}"/>
              </a:ext>
            </a:extLst>
          </p:cNvPr>
          <p:cNvSpPr txBox="1"/>
          <p:nvPr/>
        </p:nvSpPr>
        <p:spPr>
          <a:xfrm>
            <a:off x="1885244" y="2325511"/>
            <a:ext cx="8218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 simple NN classifier to distinguish between H </a:t>
            </a:r>
            <a:r>
              <a:rPr lang="en-US" dirty="0">
                <a:sym typeface="Wingdings" pitchFamily="2" charset="2"/>
              </a:rPr>
              <a:t> 4l and the ZZ  4l channel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If you don’t care about particle physics, treat this as a generic classification problem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Tasks: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Load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Split into training/validation/testing sets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Build a NN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Build a training function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itchFamily="2" charset="2"/>
              </a:rPr>
              <a:t>Train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ym typeface="Wingdings" pitchFamily="2" charset="2"/>
              </a:rPr>
              <a:t>Visualise</a:t>
            </a:r>
            <a:r>
              <a:rPr lang="en-US" dirty="0">
                <a:sym typeface="Wingdings" pitchFamily="2" charset="2"/>
              </a:rPr>
              <a:t> output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35B9-25BA-0AD2-56F7-4E34F43B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Timeline in 21</a:t>
            </a:r>
            <a:r>
              <a:rPr lang="en-US" baseline="30000" dirty="0"/>
              <a:t>st</a:t>
            </a:r>
            <a:r>
              <a:rPr lang="en-US" dirty="0"/>
              <a:t> Century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83A5-1624-7D49-906C-5674A20EE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ImageNet, 2009 – Fei-Fei Li creates dataset </a:t>
            </a:r>
          </a:p>
          <a:p>
            <a:r>
              <a:rPr lang="en-US" dirty="0" err="1"/>
              <a:t>AlexNet</a:t>
            </a:r>
            <a:r>
              <a:rPr lang="en-US" dirty="0"/>
              <a:t>, 2012 – Alex </a:t>
            </a:r>
            <a:r>
              <a:rPr lang="en-US" dirty="0" err="1"/>
              <a:t>Krizhevsk’s</a:t>
            </a:r>
            <a:r>
              <a:rPr lang="en-US" dirty="0"/>
              <a:t> model for images uses deep learning (CNN)</a:t>
            </a:r>
          </a:p>
          <a:p>
            <a:r>
              <a:rPr lang="en-US" dirty="0" err="1"/>
              <a:t>Tensorflow</a:t>
            </a:r>
            <a:r>
              <a:rPr lang="en-US" dirty="0"/>
              <a:t>, 2015 – Made open-source</a:t>
            </a:r>
          </a:p>
          <a:p>
            <a:r>
              <a:rPr lang="en-US" dirty="0"/>
              <a:t>AlphaGo, 2016 – Beats Lee </a:t>
            </a:r>
            <a:r>
              <a:rPr lang="en-US" dirty="0" err="1"/>
              <a:t>Sidol</a:t>
            </a:r>
            <a:r>
              <a:rPr lang="en-US" dirty="0"/>
              <a:t> 4-1</a:t>
            </a:r>
          </a:p>
          <a:p>
            <a:r>
              <a:rPr lang="en-US" dirty="0"/>
              <a:t>Transformer, 2017 – “Attention is all you need”</a:t>
            </a:r>
          </a:p>
          <a:p>
            <a:r>
              <a:rPr lang="en-US" dirty="0"/>
              <a:t>AlphaFold2, 2020 – Wins CASP competition</a:t>
            </a:r>
          </a:p>
          <a:p>
            <a:r>
              <a:rPr lang="en-US" dirty="0"/>
              <a:t>ChatGPT, 2022 – Commercial LLM</a:t>
            </a:r>
          </a:p>
        </p:txBody>
      </p:sp>
    </p:spTree>
    <p:extLst>
      <p:ext uri="{BB962C8B-B14F-4D97-AF65-F5344CB8AC3E}">
        <p14:creationId xmlns:p14="http://schemas.microsoft.com/office/powerpoint/2010/main" val="2638144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E71A2-9A9D-A994-BDE3-9E0DC1E1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Challenge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5042-353C-A158-E143-53BA74EFA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House price regression</a:t>
            </a:r>
          </a:p>
        </p:txBody>
      </p:sp>
    </p:spTree>
    <p:extLst>
      <p:ext uri="{BB962C8B-B14F-4D97-AF65-F5344CB8AC3E}">
        <p14:creationId xmlns:p14="http://schemas.microsoft.com/office/powerpoint/2010/main" val="38617429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5B1FE8-D0BA-257A-D568-6EF314EB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Particle Physics in a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9C3F6-8310-A772-A208-D7781928FED2}"/>
              </a:ext>
            </a:extLst>
          </p:cNvPr>
          <p:cNvSpPr txBox="1"/>
          <p:nvPr/>
        </p:nvSpPr>
        <p:spPr>
          <a:xfrm>
            <a:off x="1885244" y="2325511"/>
            <a:ext cx="821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Underneath Geneva, we collide protons in the Large Hadron Collider, and record the collision data using dedicated experimental detectors.</a:t>
            </a:r>
          </a:p>
          <a:p>
            <a:endParaRPr lang="en-US" dirty="0"/>
          </a:p>
          <a:p>
            <a:r>
              <a:rPr lang="en-US" dirty="0"/>
              <a:t>This gives us enormous, highly structured data sets which are a rich playing field for machine learning.</a:t>
            </a:r>
          </a:p>
          <a:p>
            <a:endParaRPr lang="en-US" dirty="0"/>
          </a:p>
          <a:p>
            <a:r>
              <a:rPr lang="en-US" dirty="0"/>
              <a:t>Example: the observation of the Higgs boson was made in 2012, in part through the process of Higgs bosons decaying to 4 leptons which were then recorded in the ATLAS and CMS detectors. We can mimic part of this analysis by training a NN classifier to </a:t>
            </a:r>
          </a:p>
        </p:txBody>
      </p:sp>
    </p:spTree>
    <p:extLst>
      <p:ext uri="{BB962C8B-B14F-4D97-AF65-F5344CB8AC3E}">
        <p14:creationId xmlns:p14="http://schemas.microsoft.com/office/powerpoint/2010/main" val="560541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6B5F-F1EB-2CBC-993E-FDCA32F4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DDC63-D754-7896-4DB4-A5C8217E8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789E19-3862-105E-52CF-066565A82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0"/>
            <a:ext cx="10387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6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F2E4-FEEA-712B-EA37-8F73206D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etector &amp; Technology">
            <a:extLst>
              <a:ext uri="{FF2B5EF4-FFF2-40B4-BE49-F238E27FC236}">
                <a16:creationId xmlns:a16="http://schemas.microsoft.com/office/drawing/2014/main" id="{1D4F14E5-9344-9829-BFE5-58707B46A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2" t="12588" r="18436" b="-2353"/>
          <a:stretch/>
        </p:blipFill>
        <p:spPr bwMode="auto">
          <a:xfrm>
            <a:off x="-937938" y="-59292"/>
            <a:ext cx="4313808" cy="374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Physicists, Mathematicians, and Their Love for Chalkboards | by Sunny Labh  | Medium">
            <a:extLst>
              <a:ext uri="{FF2B5EF4-FFF2-40B4-BE49-F238E27FC236}">
                <a16:creationId xmlns:a16="http://schemas.microsoft.com/office/drawing/2014/main" id="{45E33E49-F655-0D21-AF13-C44F8BFC6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t="-1059" r="20711" b="1059"/>
          <a:stretch/>
        </p:blipFill>
        <p:spPr bwMode="auto">
          <a:xfrm>
            <a:off x="3375869" y="-189334"/>
            <a:ext cx="3284237" cy="378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Numerical simulation – Gas Turbines and Aerospace Propulsion – TU Darmstadt">
            <a:extLst>
              <a:ext uri="{FF2B5EF4-FFF2-40B4-BE49-F238E27FC236}">
                <a16:creationId xmlns:a16="http://schemas.microsoft.com/office/drawing/2014/main" id="{B04E7316-E89F-8291-6114-5E03EFCE3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4" b="4231"/>
          <a:stretch/>
        </p:blipFill>
        <p:spPr bwMode="auto">
          <a:xfrm>
            <a:off x="3233873" y="3463358"/>
            <a:ext cx="3426233" cy="36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op500: Frontier Still No. 1. Where's China? - IEEE Spectrum">
            <a:extLst>
              <a:ext uri="{FF2B5EF4-FFF2-40B4-BE49-F238E27FC236}">
                <a16:creationId xmlns:a16="http://schemas.microsoft.com/office/drawing/2014/main" id="{6FED88E2-31FE-204C-3236-C0CDF3C34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9" t="14026" r="33485" b="5563"/>
          <a:stretch/>
        </p:blipFill>
        <p:spPr bwMode="auto">
          <a:xfrm>
            <a:off x="-695625" y="3463358"/>
            <a:ext cx="4031738" cy="358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38F46-2EA1-2E40-1E0F-61150275238F}"/>
              </a:ext>
            </a:extLst>
          </p:cNvPr>
          <p:cNvSpPr txBox="1"/>
          <p:nvPr/>
        </p:nvSpPr>
        <p:spPr>
          <a:xfrm>
            <a:off x="6660106" y="233671"/>
            <a:ext cx="5650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</a:p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❤️ </a:t>
            </a:r>
          </a:p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Physical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03393-956D-4A7D-FC79-0C8A57F3E55C}"/>
              </a:ext>
            </a:extLst>
          </p:cNvPr>
          <p:cNvSpPr txBox="1"/>
          <p:nvPr/>
        </p:nvSpPr>
        <p:spPr>
          <a:xfrm>
            <a:off x="7144073" y="2800385"/>
            <a:ext cx="4682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 experimental data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obeys laws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Know how to simulate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symbioses with computing</a:t>
            </a:r>
          </a:p>
        </p:txBody>
      </p:sp>
    </p:spTree>
    <p:extLst>
      <p:ext uri="{BB962C8B-B14F-4D97-AF65-F5344CB8AC3E}">
        <p14:creationId xmlns:p14="http://schemas.microsoft.com/office/powerpoint/2010/main" val="339675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03D8A-8194-319A-5CFB-CE5BE571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83C47-3E27-7F26-F88F-32507B70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 descr="The Nobel Prize in Physics 2024 goes to innovations in Machine Learning |  Instituto de Física Teórica">
            <a:extLst>
              <a:ext uri="{FF2B5EF4-FFF2-40B4-BE49-F238E27FC236}">
                <a16:creationId xmlns:a16="http://schemas.microsoft.com/office/drawing/2014/main" id="{E7DA0A00-2364-CB9C-A712-76E1AF11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" y="521208"/>
            <a:ext cx="5815584" cy="58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Three Scientists win 2024 Nobel Prize in Chemistry for protein research">
            <a:extLst>
              <a:ext uri="{FF2B5EF4-FFF2-40B4-BE49-F238E27FC236}">
                <a16:creationId xmlns:a16="http://schemas.microsoft.com/office/drawing/2014/main" id="{49C77F8E-91FB-38CC-C920-5647A7EF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063" y="469011"/>
            <a:ext cx="5983015" cy="591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990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23396</TotalTime>
  <Words>1516</Words>
  <Application>Microsoft Macintosh PowerPoint</Application>
  <PresentationFormat>Widescreen</PresentationFormat>
  <Paragraphs>303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Aharoni</vt:lpstr>
      <vt:lpstr>Aptos</vt:lpstr>
      <vt:lpstr>Aptos Display</vt:lpstr>
      <vt:lpstr>Arial</vt:lpstr>
      <vt:lpstr>Cambria Math</vt:lpstr>
      <vt:lpstr>Courier New</vt:lpstr>
      <vt:lpstr>Helvetica</vt:lpstr>
      <vt:lpstr>Helvetica Light</vt:lpstr>
      <vt:lpstr>Helvetica Light</vt:lpstr>
      <vt:lpstr>Wingdings</vt:lpstr>
      <vt:lpstr>Office Theme</vt:lpstr>
      <vt:lpstr>PowerPoint Presentation</vt:lpstr>
      <vt:lpstr>Structure</vt:lpstr>
      <vt:lpstr>Basic Premise</vt:lpstr>
      <vt:lpstr>AI vs ML vs DL</vt:lpstr>
      <vt:lpstr>Why ML now?</vt:lpstr>
      <vt:lpstr>Why ML now?</vt:lpstr>
      <vt:lpstr>AI Timeline in 21st Century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need to handle this?</vt:lpstr>
      <vt:lpstr>GPUs</vt:lpstr>
      <vt:lpstr>ML Python Frameworks</vt:lpstr>
      <vt:lpstr>PowerPoint Presentation</vt:lpstr>
      <vt:lpstr>Tensors</vt:lpstr>
      <vt:lpstr>Practical Activity #1</vt:lpstr>
      <vt:lpstr>Data Requirements</vt:lpstr>
      <vt:lpstr>Example dataset</vt:lpstr>
      <vt:lpstr>PowerPoint Presentation</vt:lpstr>
      <vt:lpstr>PowerPoint Presentation</vt:lpstr>
      <vt:lpstr>Regression</vt:lpstr>
      <vt:lpstr>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to think about</vt:lpstr>
      <vt:lpstr>Practical #2: Scikit-Learn for ML</vt:lpstr>
      <vt:lpstr>Comments</vt:lpstr>
      <vt:lpstr>Summary</vt:lpstr>
      <vt:lpstr>Basic Supervised Learning Structure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Sigmoid</vt:lpstr>
      <vt:lpstr>Perceptron</vt:lpstr>
      <vt:lpstr>Perceptron</vt:lpstr>
      <vt:lpstr>Perceptron</vt:lpstr>
      <vt:lpstr>Perceptron</vt:lpstr>
      <vt:lpstr>Practical #3: PyTorch for ML</vt:lpstr>
      <vt:lpstr>Classification</vt:lpstr>
      <vt:lpstr>Practical 3</vt:lpstr>
      <vt:lpstr>Practical 3 Code + Answers</vt:lpstr>
      <vt:lpstr>Summary so far – should have taken 2 hours up to this point</vt:lpstr>
      <vt:lpstr>Neural Networks</vt:lpstr>
      <vt:lpstr>Neural Networks</vt:lpstr>
      <vt:lpstr>Activation Functions</vt:lpstr>
      <vt:lpstr>PyTorch implementation</vt:lpstr>
      <vt:lpstr>Backpropagation</vt:lpstr>
      <vt:lpstr>PowerPoint Presentation</vt:lpstr>
      <vt:lpstr>Show the benefits…</vt:lpstr>
      <vt:lpstr>Universal Approximation Theorem</vt:lpstr>
      <vt:lpstr>More about backpropagation</vt:lpstr>
      <vt:lpstr>More about optimisers?</vt:lpstr>
      <vt:lpstr>Example</vt:lpstr>
      <vt:lpstr>Things I haven’t said</vt:lpstr>
      <vt:lpstr>Challenges (45 minutes)</vt:lpstr>
      <vt:lpstr>Mini Challenge #1</vt:lpstr>
      <vt:lpstr>Mini Challenge #2</vt:lpstr>
      <vt:lpstr>Particle Physics in a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Simpson</dc:creator>
  <cp:lastModifiedBy>Ethan Simpson</cp:lastModifiedBy>
  <cp:revision>9</cp:revision>
  <dcterms:created xsi:type="dcterms:W3CDTF">2024-12-30T10:08:52Z</dcterms:created>
  <dcterms:modified xsi:type="dcterms:W3CDTF">2025-04-01T21:22:12Z</dcterms:modified>
</cp:coreProperties>
</file>